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3" r:id="rId1"/>
  </p:sldMasterIdLst>
  <p:notesMasterIdLst>
    <p:notesMasterId r:id="rId15"/>
  </p:notesMasterIdLst>
  <p:sldIdLst>
    <p:sldId id="306" r:id="rId2"/>
    <p:sldId id="292" r:id="rId3"/>
    <p:sldId id="293" r:id="rId4"/>
    <p:sldId id="294" r:id="rId5"/>
    <p:sldId id="295" r:id="rId6"/>
    <p:sldId id="296" r:id="rId7"/>
    <p:sldId id="297" r:id="rId8"/>
    <p:sldId id="298" r:id="rId9"/>
    <p:sldId id="299" r:id="rId10"/>
    <p:sldId id="300" r:id="rId11"/>
    <p:sldId id="302" r:id="rId12"/>
    <p:sldId id="304" r:id="rId13"/>
    <p:sldId id="309" r:id="rId1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FF0000"/>
    <a:srgbClr val="FF99FF"/>
    <a:srgbClr val="FFFFCC"/>
    <a:srgbClr val="0000CC"/>
    <a:srgbClr val="CC00CC"/>
    <a:srgbClr val="CC0099"/>
    <a:srgbClr val="86EA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85446" autoAdjust="0"/>
  </p:normalViewPr>
  <p:slideViewPr>
    <p:cSldViewPr>
      <p:cViewPr varScale="1">
        <p:scale>
          <a:sx n="89" d="100"/>
          <a:sy n="89" d="100"/>
        </p:scale>
        <p:origin x="2184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21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6B54A2BC-A832-4D50-8440-AB5AF87AA9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fld id="{B931C64A-C307-4E12-A68F-4168838D06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16665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FFA55F-E063-45FA-9B9A-3ECEA202A3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9828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8671A-0DEE-4804-8F94-751384A95D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04186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D1E3AFA-8C1F-4420-BBDF-66A911FE00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13966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DC4AFA8-A749-4C2E-AE1A-04212FDD2C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93556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6731637-7E45-453B-8212-4F8D6DADB27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0479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99D37-3A57-4689-BC18-E53730D745F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8984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fld id="{49C2E8E2-6D2D-4030-B3D1-D0BA0B8D09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95676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E1793-82FB-465D-9FF1-30AB7E5215C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4769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13315-88C5-420E-82D4-8F1D38F096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4345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A8161-C1C0-405A-834A-97BE3C9147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7134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C909D-4625-480A-BCD8-55C96C35EF4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5513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F1D343-5C30-47A4-A23D-094E191311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5627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EF9CDC4-5176-48AA-9825-B803792F924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7703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045C75"/>
                </a:solidFill>
              </a:defRPr>
            </a:lvl1pPr>
          </a:lstStyle>
          <a:p>
            <a:pPr>
              <a:defRPr/>
            </a:pPr>
            <a:fld id="{5A2BA941-EEC4-4604-8D8F-960A81CE6B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2" r:id="rId1"/>
    <p:sldLayoutId id="2147483944" r:id="rId2"/>
    <p:sldLayoutId id="2147483953" r:id="rId3"/>
    <p:sldLayoutId id="2147483945" r:id="rId4"/>
    <p:sldLayoutId id="2147483946" r:id="rId5"/>
    <p:sldLayoutId id="2147483947" r:id="rId6"/>
    <p:sldLayoutId id="2147483948" r:id="rId7"/>
    <p:sldLayoutId id="2147483949" r:id="rId8"/>
    <p:sldLayoutId id="2147483954" r:id="rId9"/>
    <p:sldLayoutId id="2147483950" r:id="rId10"/>
    <p:sldLayoutId id="2147483951" r:id="rId11"/>
    <p:sldLayoutId id="2147483955" r:id="rId12"/>
    <p:sldLayoutId id="2147483956" r:id="rId13"/>
    <p:sldLayoutId id="2147483957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Grp="1"/>
          </p:cNvSpPr>
          <p:nvPr>
            <p:ph idx="1"/>
          </p:nvPr>
        </p:nvSpPr>
        <p:spPr>
          <a:xfrm>
            <a:off x="152400" y="2438400"/>
            <a:ext cx="5029200" cy="1981200"/>
          </a:xfrm>
        </p:spPr>
        <p:txBody>
          <a:bodyPr/>
          <a:lstStyle/>
          <a:p>
            <a:pPr algn="ctr" eaLnBrk="1" hangingPunct="1">
              <a:buFont typeface="Wingdings 2" panose="05020102010507070707" pitchFamily="18" charset="2"/>
              <a:buNone/>
            </a:pPr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Genealogical trees</a:t>
            </a:r>
            <a:endParaRPr lang="en-US" altLang="en-US" sz="6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How to Make a Family Tree Diagram (+ Examples) - Venngage">
            <a:extLst>
              <a:ext uri="{FF2B5EF4-FFF2-40B4-BE49-F238E27FC236}">
                <a16:creationId xmlns:a16="http://schemas.microsoft.com/office/drawing/2014/main" id="{277ED805-FED0-5142-9D6F-48A4C2942D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012500"/>
            <a:ext cx="3409950" cy="483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526"/>
    </mc:Choice>
    <mc:Fallback xmlns="">
      <p:transition spd="slow" advTm="20526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eaLnBrk="1" hangingPunct="1"/>
            <a:r>
              <a:rPr lang="sr-Cyrl-CS" alt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en-US" altLang="en-US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X-linked recessive inheritance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752600"/>
            <a:ext cx="8991600" cy="4800600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 recessive allele on the X sex chromosome is the cause of the disease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Men are affected more often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X*Y (hemizygous manifestation of a deleterious allele)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en-US" altLang="en-US" sz="2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Char char="-"/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Example: </a:t>
            </a:r>
            <a:r>
              <a:rPr lang="en-US" alt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hemophilia and color blindness</a:t>
            </a:r>
          </a:p>
          <a:p>
            <a:pPr eaLnBrk="1" hangingPunct="1">
              <a:buFontTx/>
              <a:buChar char="-"/>
            </a:pPr>
            <a:endParaRPr lang="en-US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sr-Latn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XY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 normal man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sr-Latn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XX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normal woman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eaLnBrk="1" hangingPunct="1">
              <a:buFontTx/>
              <a:buNone/>
            </a:pPr>
            <a:r>
              <a:rPr lang="sr-Latn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sr-Cyrl-CS" altLang="en-US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sr-Latn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–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woman carrier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sr-Latn-CS" altLang="en-U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sr-Cyrl-CS" altLang="en-U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sr-Latn-CS" altLang="en-U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sr-Cyrl-CS" altLang="en-U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*-</a:t>
            </a:r>
            <a:r>
              <a:rPr lang="en-US" altLang="en-U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affected woman</a:t>
            </a:r>
            <a:endParaRPr lang="sr-Cyrl-CS" altLang="en-US" sz="2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520"/>
    </mc:Choice>
    <mc:Fallback xmlns="">
      <p:transition spd="slow" advTm="6452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763000" cy="1219200"/>
          </a:xfrm>
        </p:spPr>
        <p:txBody>
          <a:bodyPr/>
          <a:lstStyle/>
          <a:p>
            <a:pPr algn="ctr" eaLnBrk="1" hangingPunct="1"/>
            <a:r>
              <a:rPr lang="en-US" alt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sr-Cyrl-CS" alt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sr-Latn-CS" altLang="en-US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X-linked dominant inheritance </a:t>
            </a:r>
            <a:endParaRPr lang="en-US" altLang="en-US" sz="3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828800"/>
            <a:ext cx="8991600" cy="2057400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dominant allele on the X sex chromosome is the cause of the disease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en-US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In one generation, the father gets sick, and in another, the daughter</a:t>
            </a:r>
            <a:endParaRPr lang="sr-Cyrl-CS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3252" name="Picture 5" descr="smallped_x_dom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05400" y="3200400"/>
            <a:ext cx="3687763" cy="3657600"/>
          </a:xfrm>
          <a:noFill/>
        </p:spPr>
      </p:pic>
      <p:sp>
        <p:nvSpPr>
          <p:cNvPr id="53253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3886200"/>
            <a:ext cx="4419600" cy="2514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Example: 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vitamin D-resistant rickets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265"/>
    </mc:Choice>
    <mc:Fallback xmlns="">
      <p:transition spd="slow" advTm="41265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8229600" cy="609600"/>
          </a:xfrm>
        </p:spPr>
        <p:txBody>
          <a:bodyPr/>
          <a:lstStyle/>
          <a:p>
            <a:pPr eaLnBrk="1" hangingPunct="1"/>
            <a:r>
              <a:rPr lang="en-US" alt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 </a:t>
            </a:r>
            <a:r>
              <a:rPr lang="en-US" altLang="en-US" sz="3200" b="1" dirty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linkage- holandric inheritance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752600"/>
            <a:ext cx="9144000" cy="1524000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 The allele on the Y sex chromosome is the causative agent of the disease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en-US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For example:</a:t>
            </a:r>
            <a:r>
              <a:rPr lang="sr-Latn-CS" altLang="en-US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hairy pinna</a:t>
            </a:r>
            <a:endParaRPr lang="sr-Cyrl-CS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5300" name="Picture 4" descr="smallped_y_linked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0" y="3276600"/>
            <a:ext cx="3200400" cy="2971800"/>
          </a:xfr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142"/>
    </mc:Choice>
    <mc:Fallback xmlns="">
      <p:transition spd="slow" advTm="18142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029200"/>
            <a:ext cx="8382000" cy="1371600"/>
          </a:xfrm>
        </p:spPr>
        <p:txBody>
          <a:bodyPr/>
          <a:lstStyle/>
          <a:p>
            <a:r>
              <a:rPr lang="sr-Latn-RS" dirty="0"/>
              <a:t>6</a:t>
            </a:r>
            <a:r>
              <a:rPr lang="sr-Cyrl-RS" dirty="0"/>
              <a:t>. </a:t>
            </a:r>
            <a:r>
              <a:rPr lang="en-US" dirty="0"/>
              <a:t>chapter</a:t>
            </a:r>
            <a:r>
              <a:rPr lang="sr-Cyrl-RS" dirty="0"/>
              <a:t>: 6.1, 6.3, 6.6, 6.8,6.9 </a:t>
            </a:r>
            <a:endParaRPr lang="sr-Latn-R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2428363-4BB4-374C-B6C0-D7480B4C7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63877"/>
            <a:ext cx="8229600" cy="1143000"/>
          </a:xfrm>
        </p:spPr>
        <p:txBody>
          <a:bodyPr/>
          <a:lstStyle/>
          <a:p>
            <a:pPr algn="ctr"/>
            <a:r>
              <a:rPr lang="sr-Latn-RS" dirty="0" err="1"/>
              <a:t>Practical</a:t>
            </a:r>
            <a:r>
              <a:rPr lang="sr-Latn-RS" dirty="0"/>
              <a:t> </a:t>
            </a:r>
            <a:r>
              <a:rPr lang="sr-Latn-RS" dirty="0" err="1"/>
              <a:t>work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981064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906"/>
    </mc:Choice>
    <mc:Fallback xmlns="">
      <p:transition spd="slow" advTm="39906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idx="1"/>
          </p:nvPr>
        </p:nvSpPr>
        <p:spPr>
          <a:xfrm>
            <a:off x="381000" y="1143000"/>
            <a:ext cx="8229600" cy="4876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- 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To determine the type of inheritance of some anomalies or diseases, the </a:t>
            </a:r>
            <a:r>
              <a:rPr lang="en-US" sz="2400" dirty="0"/>
              <a:t>GENEALOGICAL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TREES was adopted.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- You should have data for as many descendants as possible (for 7 generations).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 - All members of a family are marked with symbols.</a:t>
            </a:r>
            <a:endParaRPr lang="sr-Cyrl-CS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905"/>
    </mc:Choice>
    <mc:Fallback xmlns="">
      <p:transition spd="slow" advTm="53905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85800"/>
            <a:ext cx="4724400" cy="2819400"/>
          </a:xfrm>
        </p:spPr>
        <p:txBody>
          <a:bodyPr/>
          <a:lstStyle/>
          <a:p>
            <a:pPr algn="ctr" eaLnBrk="1" hangingPunct="1"/>
            <a:br>
              <a:rPr lang="sr-Cyrl-CS" alt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sr-Cyrl-CS" alt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Symbols for drawing a family tree</a:t>
            </a:r>
            <a:endParaRPr lang="en-US" altLang="en-US" sz="3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3011" name="Picture 3" descr="03_1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69"/>
          <a:stretch>
            <a:fillRect/>
          </a:stretch>
        </p:blipFill>
        <p:spPr>
          <a:xfrm>
            <a:off x="4800600" y="304800"/>
            <a:ext cx="4138613" cy="6400800"/>
          </a:xfr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6757"/>
    </mc:Choice>
    <mc:Fallback xmlns="">
      <p:transition spd="slow" advTm="86757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Rodoslovno%20stablo%2011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1371600"/>
            <a:ext cx="6019800" cy="4191000"/>
          </a:xfrm>
          <a:noFill/>
        </p:spPr>
      </p:pic>
      <p:sp>
        <p:nvSpPr>
          <p:cNvPr id="440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4343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sr-Cyrl-CS" altLang="en-US" sz="280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sr-Cyrl-CS" altLang="en-US" sz="280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sr-Cyrl-CS" altLang="en-US" sz="280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sr-Cyrl-CS" altLang="en-US" sz="280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sr-Cyrl-CS" altLang="en-US" sz="280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sr-Cyrl-CS" altLang="en-US" sz="280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sr-Cyrl-CS" altLang="en-US" sz="280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sr-Cyrl-CS" altLang="en-US" sz="280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sr-Cyrl-CS" altLang="en-US" sz="280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sr-Cyrl-CS" altLang="en-US" sz="280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sr-Cyrl-CS" altLang="en-US" sz="280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sr-Cyrl-CS" altLang="en-US" sz="280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n-US" altLang="en-US" sz="28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109"/>
    </mc:Choice>
    <mc:Fallback xmlns="">
      <p:transition spd="slow" advTm="19109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7467600" cy="1143000"/>
          </a:xfrm>
        </p:spPr>
        <p:txBody>
          <a:bodyPr/>
          <a:lstStyle/>
          <a:p>
            <a:pPr eaLnBrk="1" hangingPunct="1"/>
            <a:r>
              <a:rPr lang="en-US" alt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main questions</a:t>
            </a:r>
            <a:r>
              <a:rPr lang="sr-Cyrl-CS" alt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altLang="en-US" sz="3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86000"/>
            <a:ext cx="8229600" cy="40386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sr-Cyrl-C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What is the ratio of affected female and male members of the genealogical tree?</a:t>
            </a:r>
          </a:p>
          <a:p>
            <a:pPr marL="609600" indent="-609600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2. Does the disease appear in every generation or does it skip generations?</a:t>
            </a:r>
            <a:endParaRPr lang="sr-Cyrl-CS" altLang="en-US" sz="24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</a:pPr>
            <a:endParaRPr lang="sr-Cyrl-CS" altLang="en-US" sz="2400" dirty="0">
              <a:solidFill>
                <a:schemeClr val="hlin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90000"/>
              </a:lnSpc>
            </a:pPr>
            <a:endParaRPr lang="en-US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350"/>
    </mc:Choice>
    <mc:Fallback xmlns="">
      <p:transition spd="slow" advTm="1635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990600"/>
            <a:ext cx="8229600" cy="43434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sr-Cyrl-C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US" altLang="en-US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What is the ratio of affected female and male members of the genealogical tree?</a:t>
            </a:r>
          </a:p>
          <a:p>
            <a:pPr marL="609600" indent="-609600" eaLnBrk="1" hangingPunct="1">
              <a:buFontTx/>
              <a:buNone/>
            </a:pPr>
            <a:endParaRPr lang="en-US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Tx/>
              <a:buNone/>
            </a:pPr>
            <a:endParaRPr lang="sr-Cyrl-CS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 typeface="Wingdings 2" panose="05020102010507070707" pitchFamily="18" charset="2"/>
              <a:buNone/>
            </a:pP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Cyrl-CS" altLang="en-US" sz="2400" b="1" dirty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: 1</a:t>
            </a:r>
            <a:r>
              <a:rPr lang="sr-Cyrl-CS" altLang="en-US" sz="2400" dirty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= </a:t>
            </a:r>
            <a:r>
              <a:rPr lang="en-US" altLang="en-US" sz="2400" b="1" dirty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gene is on an autosomal chromosome</a:t>
            </a:r>
            <a:endParaRPr lang="sr-Cyrl-CS" altLang="en-US" sz="2400" b="1" dirty="0">
              <a:solidFill>
                <a:srgbClr val="A5002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Tx/>
              <a:buNone/>
            </a:pPr>
            <a:endParaRPr lang="sr-Cyrl-CS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 typeface="Wingdings 2" panose="05020102010507070707" pitchFamily="18" charset="2"/>
              <a:buNone/>
            </a:pP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If the ratio of affected male and female members is not equal 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sr-Cyrl-CS" altLang="en-US" sz="2400" b="1" dirty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: 1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  </a:t>
            </a:r>
            <a:r>
              <a:rPr lang="sr-Cyrl-CS" altLang="en-US" sz="2400" b="1" dirty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US" altLang="en-US" sz="2400" b="1" dirty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gene is on an sex chromosome</a:t>
            </a:r>
          </a:p>
        </p:txBody>
      </p:sp>
      <p:pic>
        <p:nvPicPr>
          <p:cNvPr id="2050" name="Picture 2" descr="Family tree of affected members with hereditary angioedema (HAE) for... |  Download Scientific Diagram">
            <a:extLst>
              <a:ext uri="{FF2B5EF4-FFF2-40B4-BE49-F238E27FC236}">
                <a16:creationId xmlns:a16="http://schemas.microsoft.com/office/drawing/2014/main" id="{C0F06558-6615-6A40-A455-F7A31D6403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572000"/>
            <a:ext cx="1823983" cy="215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250"/>
    </mc:Choice>
    <mc:Fallback xmlns="">
      <p:transition spd="slow" advTm="4025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534400" cy="57150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sr-Cyrl-CS" altLang="en-US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altLang="en-US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Does the disease appear in every generation or does it skip generations?</a:t>
            </a:r>
          </a:p>
          <a:p>
            <a:pPr marL="609600" indent="-609600" eaLnBrk="1" hangingPunct="1">
              <a:buFontTx/>
              <a:buNone/>
            </a:pPr>
            <a:endParaRPr lang="sr-Cyrl-CS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Tx/>
              <a:buNone/>
            </a:pPr>
            <a:endParaRPr lang="sr-Cyrl-CS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 typeface="Wingdings 2" panose="05020102010507070707" pitchFamily="18" charset="2"/>
              <a:buNone/>
            </a:pP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If the disease occurs in every generation = inheritance is </a:t>
            </a:r>
            <a:r>
              <a:rPr lang="en-US" altLang="en-US" sz="2400" b="1" dirty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dominant</a:t>
            </a:r>
          </a:p>
          <a:p>
            <a:pPr marL="609600" indent="-609600" eaLnBrk="1" hangingPunct="1">
              <a:buFont typeface="Wingdings 2" panose="05020102010507070707" pitchFamily="18" charset="2"/>
              <a:buNone/>
            </a:pPr>
            <a:endParaRPr lang="en-US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 typeface="Wingdings 2" panose="05020102010507070707" pitchFamily="18" charset="2"/>
              <a:buNone/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 If the disease skips generations = inheritance</a:t>
            </a:r>
          </a:p>
          <a:p>
            <a:pPr marL="609600" indent="-609600" eaLnBrk="1" hangingPunct="1">
              <a:buFont typeface="Wingdings 2" panose="05020102010507070707" pitchFamily="18" charset="2"/>
              <a:buNone/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     is </a:t>
            </a:r>
            <a:r>
              <a:rPr lang="en-US" altLang="en-US" sz="2400" b="1" dirty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recessive</a:t>
            </a:r>
            <a:endParaRPr lang="sr-Cyrl-CS" altLang="en-US" sz="2400" b="1" dirty="0">
              <a:solidFill>
                <a:srgbClr val="A5002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buFontTx/>
              <a:buNone/>
            </a:pPr>
            <a:endParaRPr lang="en-US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6" name="Picture 4" descr="JCM | Free Full-Text | Deciphering the Genetics of Primary Angioedema with  Normal Levels of C1 Inhibitor">
            <a:extLst>
              <a:ext uri="{FF2B5EF4-FFF2-40B4-BE49-F238E27FC236}">
                <a16:creationId xmlns:a16="http://schemas.microsoft.com/office/drawing/2014/main" id="{6E0DEF94-CAA5-9145-9690-92FC875BBD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4614404"/>
            <a:ext cx="4191000" cy="2214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414"/>
    </mc:Choice>
    <mc:Fallback xmlns="">
      <p:transition spd="slow" advTm="11414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pPr eaLnBrk="1" hangingPunct="1"/>
            <a:r>
              <a:rPr lang="sr-Cyrl-CS" alt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US" altLang="en-US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Autosomal dominant disorders </a:t>
            </a:r>
            <a:r>
              <a:rPr lang="sr-Cyrl-CS" altLang="en-US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(А</a:t>
            </a:r>
            <a:r>
              <a:rPr lang="en-US" altLang="en-US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sr-Cyrl-CS" altLang="en-US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altLang="en-US" sz="3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90600"/>
            <a:ext cx="9144000" cy="2667000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Disease in </a:t>
            </a:r>
            <a:r>
              <a:rPr lang="en-U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each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generation</a:t>
            </a:r>
            <a:endParaRPr lang="sr-Cyrl-CS" altLang="en-US" sz="2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en-US" sz="2400" u="sng" dirty="0">
                <a:latin typeface="Arial" panose="020B0604020202020204" pitchFamily="34" charset="0"/>
                <a:cs typeface="Arial" panose="020B0604020202020204" pitchFamily="34" charset="0"/>
              </a:rPr>
              <a:t>Male and female members are affected equally</a:t>
            </a:r>
            <a:endParaRPr lang="sr-Cyrl-CS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 нпр.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polydactyly</a:t>
            </a:r>
            <a:endParaRPr lang="sr-Cyrl-CS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sr-Cyrl-C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Genotypes in AD inheritance</a:t>
            </a:r>
            <a:r>
              <a:rPr lang="sr-Cyrl-C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en-U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АА</a:t>
            </a:r>
            <a:r>
              <a:rPr lang="en-US" altLang="en-U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-affected</a:t>
            </a:r>
            <a:r>
              <a:rPr lang="sr-Cyrl-C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sr-Cyrl-CS" altLang="en-U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Аа-</a:t>
            </a:r>
            <a:r>
              <a:rPr lang="en-US" altLang="en-U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affected, </a:t>
            </a:r>
            <a:r>
              <a:rPr lang="sr-Cyrl-C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аа-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normal</a:t>
            </a:r>
          </a:p>
        </p:txBody>
      </p:sp>
      <p:pic>
        <p:nvPicPr>
          <p:cNvPr id="48132" name="Picture 4" descr="23_1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66800" y="3225114"/>
            <a:ext cx="6400800" cy="3632886"/>
          </a:xfr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209"/>
    </mc:Choice>
    <mc:Fallback xmlns="">
      <p:transition spd="slow" advTm="50209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eaLnBrk="1" hangingPunct="1"/>
            <a:r>
              <a:rPr lang="sr-Cyrl-CS" alt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altLang="en-US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Autosomal </a:t>
            </a:r>
            <a:r>
              <a:rPr lang="en-US" altLang="en-US" sz="32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recesive</a:t>
            </a:r>
            <a:r>
              <a:rPr lang="en-US" altLang="en-US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disorders </a:t>
            </a:r>
            <a:r>
              <a:rPr lang="sr-Cyrl-CS" altLang="en-US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(А</a:t>
            </a:r>
            <a:r>
              <a:rPr lang="en-US" altLang="en-US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sr-Cyrl-CS" altLang="en-US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altLang="en-US" sz="3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219200"/>
            <a:ext cx="8915400" cy="2590800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- The disease 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skips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generations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- </a:t>
            </a:r>
            <a:r>
              <a:rPr lang="en-US" sz="2400" u="sng" dirty="0">
                <a:latin typeface="Arial" pitchFamily="34" charset="0"/>
                <a:cs typeface="Arial" pitchFamily="34" charset="0"/>
              </a:rPr>
              <a:t>Both male and female members are affected equally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- Example: albinism and myopia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- Genotypes in the AR type of inheritance: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AA- healthy; Aa- healthy; </a:t>
            </a:r>
            <a:r>
              <a:rPr lang="en-US" sz="2400" b="1" dirty="0">
                <a:solidFill>
                  <a:srgbClr val="A50021"/>
                </a:solidFill>
                <a:latin typeface="Arial" pitchFamily="34" charset="0"/>
                <a:cs typeface="Arial" pitchFamily="34" charset="0"/>
              </a:rPr>
              <a:t>aa- affected persons</a:t>
            </a:r>
          </a:p>
        </p:txBody>
      </p:sp>
      <p:pic>
        <p:nvPicPr>
          <p:cNvPr id="49156" name="Picture 4" descr="23_09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38399" y="3657600"/>
            <a:ext cx="5221705" cy="3200400"/>
          </a:xfr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619"/>
    </mc:Choice>
    <mc:Fallback xmlns="">
      <p:transition spd="slow" advTm="26619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1196</TotalTime>
  <Words>425</Words>
  <Application>Microsoft Macintosh PowerPoint</Application>
  <PresentationFormat>On-screen Show (4:3)</PresentationFormat>
  <Paragraphs>66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Constantia</vt:lpstr>
      <vt:lpstr>Times New Roman</vt:lpstr>
      <vt:lpstr>Wingdings</vt:lpstr>
      <vt:lpstr>Wingdings 2</vt:lpstr>
      <vt:lpstr>Flow</vt:lpstr>
      <vt:lpstr>PowerPoint Presentation</vt:lpstr>
      <vt:lpstr>PowerPoint Presentation</vt:lpstr>
      <vt:lpstr>  Symbols for drawing a family tree</vt:lpstr>
      <vt:lpstr>PowerPoint Presentation</vt:lpstr>
      <vt:lpstr>Two main questions:</vt:lpstr>
      <vt:lpstr>PowerPoint Presentation</vt:lpstr>
      <vt:lpstr>PowerPoint Presentation</vt:lpstr>
      <vt:lpstr>1. Autosomal dominant disorders (АD)</vt:lpstr>
      <vt:lpstr>2. Autosomal recesive disorders (АR)</vt:lpstr>
      <vt:lpstr>3. X-linked recessive inheritance</vt:lpstr>
      <vt:lpstr>4. X-linked dominant inheritance </vt:lpstr>
      <vt:lpstr>6. Y linkage- holandric inheritance</vt:lpstr>
      <vt:lpstr>Practical 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Tipovi nasleđivanja</dc:title>
  <dc:creator>Olivera</dc:creator>
  <cp:lastModifiedBy>Microsoft Office User</cp:lastModifiedBy>
  <cp:revision>156</cp:revision>
  <dcterms:created xsi:type="dcterms:W3CDTF">2005-11-09T09:17:16Z</dcterms:created>
  <dcterms:modified xsi:type="dcterms:W3CDTF">2022-12-20T13:17:13Z</dcterms:modified>
</cp:coreProperties>
</file>