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notesMasterIdLst>
    <p:notesMasterId r:id="rId59"/>
  </p:notesMasterIdLst>
  <p:sldIdLst>
    <p:sldId id="308" r:id="rId2"/>
    <p:sldId id="257" r:id="rId3"/>
    <p:sldId id="258" r:id="rId4"/>
    <p:sldId id="259" r:id="rId5"/>
    <p:sldId id="311" r:id="rId6"/>
    <p:sldId id="261" r:id="rId7"/>
    <p:sldId id="262" r:id="rId8"/>
    <p:sldId id="263" r:id="rId9"/>
    <p:sldId id="312" r:id="rId10"/>
    <p:sldId id="313" r:id="rId11"/>
    <p:sldId id="289" r:id="rId12"/>
    <p:sldId id="314" r:id="rId13"/>
    <p:sldId id="315" r:id="rId14"/>
    <p:sldId id="316" r:id="rId15"/>
    <p:sldId id="264" r:id="rId16"/>
    <p:sldId id="273" r:id="rId17"/>
    <p:sldId id="317" r:id="rId18"/>
    <p:sldId id="318" r:id="rId19"/>
    <p:sldId id="319" r:id="rId20"/>
    <p:sldId id="320" r:id="rId21"/>
    <p:sldId id="321" r:id="rId22"/>
    <p:sldId id="322" r:id="rId23"/>
    <p:sldId id="323" r:id="rId24"/>
    <p:sldId id="265" r:id="rId25"/>
    <p:sldId id="274" r:id="rId26"/>
    <p:sldId id="266" r:id="rId27"/>
    <p:sldId id="327" r:id="rId28"/>
    <p:sldId id="328" r:id="rId29"/>
    <p:sldId id="335" r:id="rId30"/>
    <p:sldId id="331" r:id="rId31"/>
    <p:sldId id="334" r:id="rId32"/>
    <p:sldId id="268" r:id="rId33"/>
    <p:sldId id="336" r:id="rId34"/>
    <p:sldId id="309" r:id="rId35"/>
    <p:sldId id="337" r:id="rId36"/>
    <p:sldId id="269" r:id="rId37"/>
    <p:sldId id="338" r:id="rId38"/>
    <p:sldId id="339" r:id="rId39"/>
    <p:sldId id="270" r:id="rId40"/>
    <p:sldId id="277" r:id="rId41"/>
    <p:sldId id="288" r:id="rId42"/>
    <p:sldId id="278" r:id="rId43"/>
    <p:sldId id="281" r:id="rId44"/>
    <p:sldId id="310" r:id="rId45"/>
    <p:sldId id="283" r:id="rId46"/>
    <p:sldId id="343" r:id="rId47"/>
    <p:sldId id="287" r:id="rId48"/>
    <p:sldId id="344" r:id="rId49"/>
    <p:sldId id="271" r:id="rId50"/>
    <p:sldId id="345" r:id="rId51"/>
    <p:sldId id="284" r:id="rId52"/>
    <p:sldId id="306" r:id="rId53"/>
    <p:sldId id="346" r:id="rId54"/>
    <p:sldId id="347" r:id="rId55"/>
    <p:sldId id="348" r:id="rId56"/>
    <p:sldId id="349" r:id="rId57"/>
    <p:sldId id="350" r:id="rId5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a:srgbClr val="FF0000"/>
    <a:srgbClr val="FF99FF"/>
    <a:srgbClr val="FFFFCC"/>
    <a:srgbClr val="0000CC"/>
    <a:srgbClr val="CC00CC"/>
    <a:srgbClr val="CC0099"/>
    <a:srgbClr val="86EA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10"/>
    <p:restoredTop sz="85410" autoAdjust="0"/>
  </p:normalViewPr>
  <p:slideViewPr>
    <p:cSldViewPr>
      <p:cViewPr varScale="1">
        <p:scale>
          <a:sx n="88" d="100"/>
          <a:sy n="88" d="100"/>
        </p:scale>
        <p:origin x="2488"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921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1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921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B54A2BC-A832-4D50-8440-AB5AF87AA92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
        <p:nvSpPr>
          <p:cNvPr id="122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A0961D2-7624-4635-92C1-003C0A8CB393}" type="slidenum">
              <a:rPr lang="en-US" altLang="en-US"/>
              <a:pPr>
                <a:spcBef>
                  <a:spcPct val="0"/>
                </a:spcBef>
              </a:pPr>
              <a:t>3</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B931C64A-C307-4E12-A68F-4168838D0648}" type="slidenum">
              <a:rPr lang="en-US" altLang="en-US"/>
              <a:pPr>
                <a:defRPr/>
              </a:pPr>
              <a:t>‹#›</a:t>
            </a:fld>
            <a:endParaRPr lang="en-US" altLang="en-US"/>
          </a:p>
        </p:txBody>
      </p:sp>
    </p:spTree>
    <p:extLst>
      <p:ext uri="{BB962C8B-B14F-4D97-AF65-F5344CB8AC3E}">
        <p14:creationId xmlns:p14="http://schemas.microsoft.com/office/powerpoint/2010/main" val="3811666588"/>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8FFA55F-E063-45FA-9B9A-3ECEA202A392}" type="slidenum">
              <a:rPr lang="en-US" altLang="en-US"/>
              <a:pPr>
                <a:defRPr/>
              </a:pPr>
              <a:t>‹#›</a:t>
            </a:fld>
            <a:endParaRPr lang="en-US" altLang="en-US"/>
          </a:p>
        </p:txBody>
      </p:sp>
    </p:spTree>
    <p:extLst>
      <p:ext uri="{BB962C8B-B14F-4D97-AF65-F5344CB8AC3E}">
        <p14:creationId xmlns:p14="http://schemas.microsoft.com/office/powerpoint/2010/main" val="3899828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288671A-0DEE-4804-8F94-751384A95DF6}" type="slidenum">
              <a:rPr lang="en-US" altLang="en-US"/>
              <a:pPr>
                <a:defRPr/>
              </a:pPr>
              <a:t>‹#›</a:t>
            </a:fld>
            <a:endParaRPr lang="en-US" altLang="en-US"/>
          </a:p>
        </p:txBody>
      </p:sp>
    </p:spTree>
    <p:extLst>
      <p:ext uri="{BB962C8B-B14F-4D97-AF65-F5344CB8AC3E}">
        <p14:creationId xmlns:p14="http://schemas.microsoft.com/office/powerpoint/2010/main" val="2470418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smtClean="0"/>
            </a:lvl1pPr>
          </a:lstStyle>
          <a:p>
            <a:pPr>
              <a:defRPr/>
            </a:pPr>
            <a:fld id="{6D1E3AFA-8C1F-4420-BBDF-66A911FE0041}" type="slidenum">
              <a:rPr lang="en-US" altLang="en-US"/>
              <a:pPr>
                <a:defRPr/>
              </a:pPr>
              <a:t>‹#›</a:t>
            </a:fld>
            <a:endParaRPr lang="en-US" altLang="en-US"/>
          </a:p>
        </p:txBody>
      </p:sp>
    </p:spTree>
    <p:extLst>
      <p:ext uri="{BB962C8B-B14F-4D97-AF65-F5344CB8AC3E}">
        <p14:creationId xmlns:p14="http://schemas.microsoft.com/office/powerpoint/2010/main" val="431396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8E99D37-3A57-4689-BC18-E53730D745FF}" type="slidenum">
              <a:rPr lang="en-US" altLang="en-US"/>
              <a:pPr>
                <a:defRPr/>
              </a:pPr>
              <a:t>‹#›</a:t>
            </a:fld>
            <a:endParaRPr lang="en-US" altLang="en-US"/>
          </a:p>
        </p:txBody>
      </p:sp>
    </p:spTree>
    <p:extLst>
      <p:ext uri="{BB962C8B-B14F-4D97-AF65-F5344CB8AC3E}">
        <p14:creationId xmlns:p14="http://schemas.microsoft.com/office/powerpoint/2010/main" val="4188984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49C2E8E2-6D2D-4030-B3D1-D0BA0B8D0906}" type="slidenum">
              <a:rPr lang="en-US" altLang="en-US"/>
              <a:pPr>
                <a:defRPr/>
              </a:pPr>
              <a:t>‹#›</a:t>
            </a:fld>
            <a:endParaRPr lang="en-US" altLang="en-US"/>
          </a:p>
        </p:txBody>
      </p:sp>
    </p:spTree>
    <p:extLst>
      <p:ext uri="{BB962C8B-B14F-4D97-AF65-F5344CB8AC3E}">
        <p14:creationId xmlns:p14="http://schemas.microsoft.com/office/powerpoint/2010/main" val="348956768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B1E1793-82FB-465D-9FF1-30AB7E5215CD}" type="slidenum">
              <a:rPr lang="en-US" altLang="en-US"/>
              <a:pPr>
                <a:defRPr/>
              </a:pPr>
              <a:t>‹#›</a:t>
            </a:fld>
            <a:endParaRPr lang="en-US" altLang="en-US"/>
          </a:p>
        </p:txBody>
      </p:sp>
    </p:spTree>
    <p:extLst>
      <p:ext uri="{BB962C8B-B14F-4D97-AF65-F5344CB8AC3E}">
        <p14:creationId xmlns:p14="http://schemas.microsoft.com/office/powerpoint/2010/main" val="1944769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03113315-88C5-420E-82D4-8F1D38F09647}" type="slidenum">
              <a:rPr lang="en-US" altLang="en-US"/>
              <a:pPr>
                <a:defRPr/>
              </a:pPr>
              <a:t>‹#›</a:t>
            </a:fld>
            <a:endParaRPr lang="en-US" altLang="en-US"/>
          </a:p>
        </p:txBody>
      </p:sp>
    </p:spTree>
    <p:extLst>
      <p:ext uri="{BB962C8B-B14F-4D97-AF65-F5344CB8AC3E}">
        <p14:creationId xmlns:p14="http://schemas.microsoft.com/office/powerpoint/2010/main" val="2114345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E0A8161-C1C0-405A-834A-97BE3C9147EA}" type="slidenum">
              <a:rPr lang="en-US" altLang="en-US"/>
              <a:pPr>
                <a:defRPr/>
              </a:pPr>
              <a:t>‹#›</a:t>
            </a:fld>
            <a:endParaRPr lang="en-US" altLang="en-US"/>
          </a:p>
        </p:txBody>
      </p:sp>
    </p:spTree>
    <p:extLst>
      <p:ext uri="{BB962C8B-B14F-4D97-AF65-F5344CB8AC3E}">
        <p14:creationId xmlns:p14="http://schemas.microsoft.com/office/powerpoint/2010/main" val="577134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B71C909D-4625-480A-BCD8-55C96C35EF4D}" type="slidenum">
              <a:rPr lang="en-US" altLang="en-US"/>
              <a:pPr>
                <a:defRPr/>
              </a:pPr>
              <a:t>‹#›</a:t>
            </a:fld>
            <a:endParaRPr lang="en-US" altLang="en-US"/>
          </a:p>
        </p:txBody>
      </p:sp>
    </p:spTree>
    <p:extLst>
      <p:ext uri="{BB962C8B-B14F-4D97-AF65-F5344CB8AC3E}">
        <p14:creationId xmlns:p14="http://schemas.microsoft.com/office/powerpoint/2010/main" val="1915513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8F1D343-5C30-47A4-A23D-094E19131146}" type="slidenum">
              <a:rPr lang="en-US" altLang="en-US"/>
              <a:pPr>
                <a:defRPr/>
              </a:pPr>
              <a:t>‹#›</a:t>
            </a:fld>
            <a:endParaRPr lang="en-US" altLang="en-US"/>
          </a:p>
        </p:txBody>
      </p:sp>
    </p:spTree>
    <p:extLst>
      <p:ext uri="{BB962C8B-B14F-4D97-AF65-F5344CB8AC3E}">
        <p14:creationId xmlns:p14="http://schemas.microsoft.com/office/powerpoint/2010/main" val="3965627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smtClean="0"/>
            </a:lvl1pPr>
          </a:lstStyle>
          <a:p>
            <a:pPr>
              <a:defRPr/>
            </a:pPr>
            <a:fld id="{AEF9CDC4-5176-48AA-9825-B803792F9242}" type="slidenum">
              <a:rPr lang="en-US" altLang="en-US"/>
              <a:pPr>
                <a:defRPr/>
              </a:pPr>
              <a:t>‹#›</a:t>
            </a:fld>
            <a:endParaRPr lang="en-US" altLang="en-US"/>
          </a:p>
        </p:txBody>
      </p:sp>
    </p:spTree>
    <p:extLst>
      <p:ext uri="{BB962C8B-B14F-4D97-AF65-F5344CB8AC3E}">
        <p14:creationId xmlns:p14="http://schemas.microsoft.com/office/powerpoint/2010/main" val="1627703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a:defRPr/>
            </a:pPr>
            <a:fld id="{5A2BA941-EEC4-4604-8D8F-960A81CE6B34}" type="slidenum">
              <a:rPr lang="en-US" altLang="en-US"/>
              <a:pPr>
                <a:defRPr/>
              </a:pPr>
              <a:t>‹#›</a:t>
            </a:fld>
            <a:endParaRPr lang="en-US" alt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endParaRPr>
            </a:p>
          </p:txBody>
        </p:sp>
      </p:grpSp>
    </p:spTree>
  </p:cSld>
  <p:clrMap bg1="lt1" tx1="dk1" bg2="lt2" tx2="dk2" accent1="accent1" accent2="accent2" accent3="accent3" accent4="accent4" accent5="accent5" accent6="accent6" hlink="hlink" folHlink="folHlink"/>
  <p:sldLayoutIdLst>
    <p:sldLayoutId id="2147483952" r:id="rId1"/>
    <p:sldLayoutId id="2147483944" r:id="rId2"/>
    <p:sldLayoutId id="2147483953" r:id="rId3"/>
    <p:sldLayoutId id="2147483945" r:id="rId4"/>
    <p:sldLayoutId id="2147483946" r:id="rId5"/>
    <p:sldLayoutId id="2147483947" r:id="rId6"/>
    <p:sldLayoutId id="2147483948" r:id="rId7"/>
    <p:sldLayoutId id="2147483949" r:id="rId8"/>
    <p:sldLayoutId id="2147483954" r:id="rId9"/>
    <p:sldLayoutId id="2147483950" r:id="rId10"/>
    <p:sldLayoutId id="2147483951" r:id="rId11"/>
    <p:sldLayoutId id="2147483955"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google.rs/url?sa=i&amp;rct=j&amp;q=&amp;esrc=s&amp;frm=1&amp;source=images&amp;cd=&amp;cad=rja&amp;docid=3-yFUt-5FyOTJM&amp;tbnid=oDH0z1crvTC_5M:&amp;ved=0CAUQjRw&amp;url=http%3A%2F%2Fnext-thing.net%2F5-freakiest-guiness-book-record-holders%2F&amp;ei=JPB7UsSoGoPJtAaGpoDwDA&amp;bvm=bv.56146854,d.Yms&amp;psig=AFQjCNHy19xmPbYuCoiOpkaNl1OHrysLWw&amp;ust=1383940253663682"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http://www.google.rs/url?sa=i&amp;rct=j&amp;q=&amp;esrc=s&amp;frm=1&amp;source=images&amp;cd=&amp;cad=rja&amp;docid=7CUwjuj2n_eqqM&amp;tbnid=55YlMmgRy-FgVM:&amp;ved=0CAUQjRw&amp;url=http%3A%2F%2Fwww.themedschoolproject.com%2F2012%2F04%2Fdoes-inbreeding-give-you-six-fingers.html&amp;ei=ivB7Upv4MMndswag5YGgBg&amp;bvm=bv.56146854,d.Yms&amp;psig=AFQjCNHkY-Dgf-yi5-T7z-XR2bqv3yBkyQ&amp;ust=1383940565432828" TargetMode="Externa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google.rs/url?sa=i&amp;rct=j&amp;q=&amp;esrc=s&amp;frm=1&amp;source=images&amp;cd=&amp;cad=rja&amp;docid=b_2qZczq7TvlSM&amp;tbnid=L8CXOAXE7yJTHM:&amp;ved=0CAUQjRw&amp;url=http%3A%2F%2Fwww.poliderma.hr%2Fusluge%2Fuklanjanje_dobrocudnih_promjena%2Fksantelazma&amp;ei=FOp7Uv7rBIWTtQb8roDoDQ&amp;bvm=bv.56146854,d.Yms&amp;psig=AFQjCNHh4SxJRr6L7O7SW4-GMI_GIoUGdw&amp;ust=1383938903142554" TargetMode="Externa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www.google.rs/url?sa=i&amp;rct=j&amp;q=&amp;esrc=s&amp;frm=1&amp;source=images&amp;cd=&amp;cad=rja&amp;docid=V1FJzXQFi63gNM&amp;tbnid=tNgR8xLRO56NZM:&amp;ved=0CAUQjRw&amp;url=http%3A%2F%2Fanswers.mheducation.com%2Fsciences%2Flife-science%2Fgenetics%2Fmcgraw-hill-answers-sex-linkage-and-pedigree-analysis&amp;ei=cNyAUvrnJYnVsgbs3YD4DA&amp;psig=AFQjCNHQ0tXkDRdcMSvOjRG_iUwMWcdHUA&amp;ust=138426307706768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eatonhand.com/jpg/1115400.jpg" TargetMode="External"/><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hyperlink" Target="http://rds.yahoo.com/_ylt=A0WTefSEuABN33IAz26JzbkF;_ylu=X3oDMTBrb2RoYW9kBHBvcwMxNjkEc2VjA3NyBHZ0aWQD/SIG=1kohcm0hf/EXP=1291979268/**http%3a/images.search.yahoo.com/images/view%3fback=http%253A%252F%252Fimages.search.yahoo.com%252Fsearch%252Fimages%253Fp%253Dalbino%252Bhuman%2526b%253D169%2526ni%253D21%2526xargs%253D0%2526pstart%253D1%2526fr2%253Dxpl%26w=400%26h=267%26imgurl=www.auge-online.de%252FWissenswertes%252FBestandteile%252FAlbino400.jpg%26rurl=http%253A%252F%252Fwww.islamicboard.com%252Fpuzzles-humour%252F134297578-some-say-true-story-3.html%26size=26KB%26name=Thread%253A%2bsome%2bsay...%26p=albino%2bhuman%26oid=da736e32eb1cc7913f99c724d13af733%26fr2=xpl%26no=169%26tt=5280%26b=169%26ni=21%26sigr=12f8hkpu6%26sigi=11rabsf3r%26sigb=130r9n7dv%26.crumb=leXOF50FtQC" TargetMode="External"/><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9218" name="Rectangle 3"/>
          <p:cNvSpPr>
            <a:spLocks noGrp="1"/>
          </p:cNvSpPr>
          <p:nvPr>
            <p:ph type="body" idx="4294967295"/>
          </p:nvPr>
        </p:nvSpPr>
        <p:spPr>
          <a:xfrm>
            <a:off x="457200" y="762000"/>
            <a:ext cx="8305800" cy="4495800"/>
          </a:xfrm>
        </p:spPr>
        <p:txBody>
          <a:bodyPr/>
          <a:lstStyle/>
          <a:p>
            <a:pPr algn="ctr" eaLnBrk="1" hangingPunct="1">
              <a:buFont typeface="Wingdings 2" panose="05020102010507070707" pitchFamily="18" charset="2"/>
              <a:buNone/>
            </a:pPr>
            <a:endParaRPr lang="en-US" altLang="en-US" sz="3600" b="1" dirty="0">
              <a:solidFill>
                <a:srgbClr val="FFFF00"/>
              </a:solidFill>
              <a:latin typeface="Arial" panose="020B0604020202020204" pitchFamily="34" charset="0"/>
            </a:endParaRPr>
          </a:p>
          <a:p>
            <a:pPr algn="ctr" eaLnBrk="1" hangingPunct="1">
              <a:buFont typeface="Wingdings 2" panose="05020102010507070707" pitchFamily="18" charset="2"/>
              <a:buNone/>
            </a:pPr>
            <a:endParaRPr lang="en-US" altLang="en-US" sz="3600" b="1" dirty="0">
              <a:solidFill>
                <a:srgbClr val="FFFF00"/>
              </a:solidFill>
              <a:latin typeface="Arial" panose="020B0604020202020204" pitchFamily="34" charset="0"/>
            </a:endParaRPr>
          </a:p>
          <a:p>
            <a:pPr algn="ctr" eaLnBrk="1" hangingPunct="1">
              <a:buFont typeface="Wingdings 2" panose="05020102010507070707" pitchFamily="18" charset="2"/>
              <a:buNone/>
            </a:pPr>
            <a:r>
              <a:rPr lang="en-US" altLang="en-US" sz="4800" b="1" dirty="0">
                <a:solidFill>
                  <a:schemeClr val="tx2"/>
                </a:solidFill>
                <a:latin typeface="Arial" panose="020B0604020202020204" pitchFamily="34" charset="0"/>
              </a:rPr>
              <a:t>Inheritance patterns</a:t>
            </a:r>
            <a:endParaRPr lang="sr-Cyrl-CS" altLang="en-US" sz="4800" b="1" dirty="0">
              <a:solidFill>
                <a:schemeClr val="tx2"/>
              </a:solidFill>
              <a:latin typeface="Arial" panose="020B0604020202020204" pitchFamily="34" charset="0"/>
            </a:endParaRPr>
          </a:p>
          <a:p>
            <a:pPr eaLnBrk="1" hangingPunct="1">
              <a:buFont typeface="Wingdings 2" panose="05020102010507070707" pitchFamily="18" charset="2"/>
              <a:buNone/>
            </a:pPr>
            <a:endParaRPr lang="sr-Cyrl-CS" altLang="en-US" sz="4800" b="1" dirty="0">
              <a:solidFill>
                <a:schemeClr val="tx2"/>
              </a:solidFill>
              <a:latin typeface="Arial" panose="020B0604020202020204" pitchFamily="34" charset="0"/>
            </a:endParaRPr>
          </a:p>
          <a:p>
            <a:pPr eaLnBrk="1" hangingPunct="1">
              <a:buFont typeface="Wingdings 2" panose="05020102010507070707" pitchFamily="18" charset="2"/>
              <a:buNone/>
            </a:pPr>
            <a:endParaRPr lang="en-US" altLang="en-US" b="1" dirty="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40229"/>
    </mc:Choice>
    <mc:Fallback xmlns="">
      <p:transition spd="slow" advTm="4022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5CA84-4585-594F-9DED-8FA4E117D2C9}"/>
              </a:ext>
            </a:extLst>
          </p:cNvPr>
          <p:cNvSpPr>
            <a:spLocks noGrp="1"/>
          </p:cNvSpPr>
          <p:nvPr>
            <p:ph type="title"/>
          </p:nvPr>
        </p:nvSpPr>
        <p:spPr>
          <a:xfrm>
            <a:off x="533400" y="514865"/>
            <a:ext cx="8077200" cy="1143000"/>
          </a:xfrm>
        </p:spPr>
        <p:txBody>
          <a:bodyPr/>
          <a:lstStyle/>
          <a:p>
            <a:r>
              <a:rPr lang="sr-Latn-RS" sz="3600" dirty="0" err="1">
                <a:solidFill>
                  <a:schemeClr val="tx1"/>
                </a:solidFill>
              </a:rPr>
              <a:t>Punnett</a:t>
            </a:r>
            <a:r>
              <a:rPr lang="sr-Latn-RS" sz="3600" dirty="0">
                <a:solidFill>
                  <a:schemeClr val="tx1"/>
                </a:solidFill>
              </a:rPr>
              <a:t> </a:t>
            </a:r>
            <a:r>
              <a:rPr lang="sr-Latn-RS" sz="3600" dirty="0" err="1">
                <a:solidFill>
                  <a:schemeClr val="tx1"/>
                </a:solidFill>
              </a:rPr>
              <a:t>square</a:t>
            </a:r>
            <a:r>
              <a:rPr lang="sr-Latn-RS" sz="3600" dirty="0">
                <a:solidFill>
                  <a:schemeClr val="tx1"/>
                </a:solidFill>
              </a:rPr>
              <a:t> </a:t>
            </a:r>
            <a:r>
              <a:rPr lang="sr-Latn-RS" sz="3600" dirty="0" err="1">
                <a:solidFill>
                  <a:schemeClr val="tx1"/>
                </a:solidFill>
              </a:rPr>
              <a:t>trihybrid</a:t>
            </a:r>
            <a:r>
              <a:rPr lang="sr-Latn-RS" sz="3600" dirty="0">
                <a:solidFill>
                  <a:schemeClr val="tx1"/>
                </a:solidFill>
              </a:rPr>
              <a:t> </a:t>
            </a:r>
            <a:r>
              <a:rPr lang="sr-Latn-RS" sz="3600" dirty="0" err="1">
                <a:solidFill>
                  <a:schemeClr val="tx1"/>
                </a:solidFill>
              </a:rPr>
              <a:t>cross</a:t>
            </a:r>
            <a:r>
              <a:rPr lang="sr-Latn-RS" sz="3600" dirty="0">
                <a:solidFill>
                  <a:schemeClr val="tx1"/>
                </a:solidFill>
              </a:rPr>
              <a:t> (64 </a:t>
            </a:r>
            <a:r>
              <a:rPr lang="sr-Latn-RS" sz="3600" dirty="0" err="1">
                <a:solidFill>
                  <a:schemeClr val="tx1"/>
                </a:solidFill>
              </a:rPr>
              <a:t>boxes</a:t>
            </a:r>
            <a:r>
              <a:rPr lang="sr-Latn-RS" sz="4400" dirty="0">
                <a:solidFill>
                  <a:schemeClr val="tx1"/>
                </a:solidFill>
              </a:rPr>
              <a:t>)</a:t>
            </a:r>
          </a:p>
        </p:txBody>
      </p:sp>
      <p:sp>
        <p:nvSpPr>
          <p:cNvPr id="3" name="Content Placeholder 2">
            <a:extLst>
              <a:ext uri="{FF2B5EF4-FFF2-40B4-BE49-F238E27FC236}">
                <a16:creationId xmlns:a16="http://schemas.microsoft.com/office/drawing/2014/main" id="{9A09974F-7190-ED47-931E-50CC08B38F75}"/>
              </a:ext>
            </a:extLst>
          </p:cNvPr>
          <p:cNvSpPr>
            <a:spLocks noGrp="1"/>
          </p:cNvSpPr>
          <p:nvPr>
            <p:ph idx="1"/>
          </p:nvPr>
        </p:nvSpPr>
        <p:spPr/>
        <p:txBody>
          <a:bodyPr/>
          <a:lstStyle/>
          <a:p>
            <a:endParaRPr lang="sr-Latn-RS"/>
          </a:p>
        </p:txBody>
      </p:sp>
      <p:pic>
        <p:nvPicPr>
          <p:cNvPr id="4098" name="Picture 2" descr="In the cross AaBBcc \n \n \n \n \n aaBbCc, what is the probability of an  offspring that is aaBbcc?(a) 1\/2 (b) 1\/4 (c) 1\/8(d) 1\/16">
            <a:extLst>
              <a:ext uri="{FF2B5EF4-FFF2-40B4-BE49-F238E27FC236}">
                <a16:creationId xmlns:a16="http://schemas.microsoft.com/office/drawing/2014/main" id="{C08A00F3-79FD-5A47-BEA7-38287CAC0B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169" y="1862266"/>
            <a:ext cx="8414107" cy="4922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75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p:txBody>
          <a:bodyPr/>
          <a:lstStyle/>
          <a:p>
            <a:pPr algn="ctr" eaLnBrk="1" hangingPunct="1">
              <a:buFontTx/>
              <a:buNone/>
            </a:pPr>
            <a:r>
              <a:rPr lang="en-US" altLang="en-US" sz="4400" b="1" dirty="0">
                <a:latin typeface="Arial" panose="020B0604020202020204" pitchFamily="34" charset="0"/>
                <a:cs typeface="Arial" panose="020B0604020202020204" pitchFamily="34" charset="0"/>
              </a:rPr>
              <a:t>Gene interaction</a:t>
            </a:r>
          </a:p>
        </p:txBody>
      </p:sp>
    </p:spTree>
  </p:cSld>
  <p:clrMapOvr>
    <a:masterClrMapping/>
  </p:clrMapOvr>
  <mc:AlternateContent xmlns:mc="http://schemas.openxmlformats.org/markup-compatibility/2006" xmlns:p14="http://schemas.microsoft.com/office/powerpoint/2010/main">
    <mc:Choice Requires="p14">
      <p:transition spd="slow" p14:dur="2000" advTm="8952"/>
    </mc:Choice>
    <mc:Fallback xmlns="">
      <p:transition spd="slow" advTm="8952"/>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86385-E82B-C945-90E0-310DBCC43F99}"/>
              </a:ext>
            </a:extLst>
          </p:cNvPr>
          <p:cNvSpPr>
            <a:spLocks noGrp="1"/>
          </p:cNvSpPr>
          <p:nvPr>
            <p:ph type="title"/>
          </p:nvPr>
        </p:nvSpPr>
        <p:spPr/>
        <p:txBody>
          <a:bodyPr/>
          <a:lstStyle/>
          <a:p>
            <a:pPr algn="ctr"/>
            <a:r>
              <a:rPr lang="sr-Latn-RS" dirty="0" err="1"/>
              <a:t>Types</a:t>
            </a:r>
            <a:r>
              <a:rPr lang="sr-Latn-RS" dirty="0"/>
              <a:t> </a:t>
            </a:r>
            <a:r>
              <a:rPr lang="sr-Latn-RS" dirty="0" err="1"/>
              <a:t>of</a:t>
            </a:r>
            <a:r>
              <a:rPr lang="sr-Latn-RS" dirty="0"/>
              <a:t> </a:t>
            </a:r>
            <a:r>
              <a:rPr lang="sr-Latn-RS" dirty="0" err="1"/>
              <a:t>inheritance</a:t>
            </a:r>
            <a:endParaRPr lang="sr-Latn-RS" dirty="0"/>
          </a:p>
        </p:txBody>
      </p:sp>
      <p:sp>
        <p:nvSpPr>
          <p:cNvPr id="3" name="Content Placeholder 2">
            <a:extLst>
              <a:ext uri="{FF2B5EF4-FFF2-40B4-BE49-F238E27FC236}">
                <a16:creationId xmlns:a16="http://schemas.microsoft.com/office/drawing/2014/main" id="{17CE849C-C50B-854B-80F0-2503489DA41F}"/>
              </a:ext>
            </a:extLst>
          </p:cNvPr>
          <p:cNvSpPr>
            <a:spLocks noGrp="1"/>
          </p:cNvSpPr>
          <p:nvPr>
            <p:ph idx="1"/>
          </p:nvPr>
        </p:nvSpPr>
        <p:spPr/>
        <p:txBody>
          <a:bodyPr/>
          <a:lstStyle/>
          <a:p>
            <a:r>
              <a:rPr lang="sr-Latn-RS" b="1" dirty="0" err="1">
                <a:latin typeface="Arial" panose="020B0604020202020204" pitchFamily="34" charset="0"/>
                <a:cs typeface="Arial" panose="020B0604020202020204" pitchFamily="34" charset="0"/>
              </a:rPr>
              <a:t>Monogenic</a:t>
            </a:r>
            <a:r>
              <a:rPr lang="sr-Latn-RS" b="1" dirty="0">
                <a:latin typeface="Arial" panose="020B0604020202020204" pitchFamily="34" charset="0"/>
                <a:cs typeface="Arial" panose="020B0604020202020204" pitchFamily="34" charset="0"/>
              </a:rPr>
              <a:t> </a:t>
            </a:r>
            <a:r>
              <a:rPr lang="sr-Latn-RS" b="1" dirty="0" err="1">
                <a:latin typeface="Arial" panose="020B0604020202020204" pitchFamily="34" charset="0"/>
                <a:cs typeface="Arial" panose="020B0604020202020204" pitchFamily="34" charset="0"/>
              </a:rPr>
              <a:t>inheritance</a:t>
            </a:r>
            <a:r>
              <a:rPr lang="sr-Latn-RS" b="1" dirty="0">
                <a:latin typeface="Arial" panose="020B0604020202020204" pitchFamily="34" charset="0"/>
                <a:cs typeface="Arial" panose="020B0604020202020204" pitchFamily="34" charset="0"/>
              </a:rPr>
              <a:t> </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the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trait</a:t>
            </a:r>
            <a:r>
              <a:rPr lang="sr-Latn-RS" dirty="0">
                <a:latin typeface="Arial" panose="020B0604020202020204" pitchFamily="34" charset="0"/>
                <a:cs typeface="Arial" panose="020B0604020202020204" pitchFamily="34" charset="0"/>
              </a:rPr>
              <a:t> is </a:t>
            </a:r>
            <a:r>
              <a:rPr lang="sr-Latn-RS" dirty="0" err="1">
                <a:latin typeface="Arial" panose="020B0604020202020204" pitchFamily="34" charset="0"/>
                <a:cs typeface="Arial" panose="020B0604020202020204" pitchFamily="34" charset="0"/>
              </a:rPr>
              <a:t>under</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the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control</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of</a:t>
            </a:r>
            <a:r>
              <a:rPr lang="sr-Latn-RS" dirty="0">
                <a:latin typeface="Arial" panose="020B0604020202020204" pitchFamily="34" charset="0"/>
                <a:cs typeface="Arial" panose="020B0604020202020204" pitchFamily="34" charset="0"/>
              </a:rPr>
              <a:t> one gene (</a:t>
            </a:r>
            <a:r>
              <a:rPr lang="sr-Latn-RS" dirty="0" err="1">
                <a:latin typeface="Arial" panose="020B0604020202020204" pitchFamily="34" charset="0"/>
                <a:cs typeface="Arial" panose="020B0604020202020204" pitchFamily="34" charset="0"/>
              </a:rPr>
              <a:t>interaction</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between</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allelic</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genes</a:t>
            </a:r>
            <a:r>
              <a:rPr lang="sr-Latn-RS" dirty="0">
                <a:latin typeface="Arial" panose="020B0604020202020204" pitchFamily="34" charset="0"/>
                <a:cs typeface="Arial" panose="020B0604020202020204" pitchFamily="34" charset="0"/>
              </a:rPr>
              <a:t>)</a:t>
            </a:r>
          </a:p>
          <a:p>
            <a:endParaRPr lang="sr-Latn-RS" dirty="0">
              <a:latin typeface="Arial" panose="020B0604020202020204" pitchFamily="34" charset="0"/>
              <a:cs typeface="Arial" panose="020B0604020202020204" pitchFamily="34" charset="0"/>
            </a:endParaRPr>
          </a:p>
          <a:p>
            <a:r>
              <a:rPr lang="sr-Latn-RS" b="1" dirty="0" err="1">
                <a:latin typeface="Arial" panose="020B0604020202020204" pitchFamily="34" charset="0"/>
                <a:cs typeface="Arial" panose="020B0604020202020204" pitchFamily="34" charset="0"/>
              </a:rPr>
              <a:t>Polygenic</a:t>
            </a:r>
            <a:r>
              <a:rPr lang="sr-Latn-RS" b="1" dirty="0">
                <a:latin typeface="Arial" panose="020B0604020202020204" pitchFamily="34" charset="0"/>
                <a:cs typeface="Arial" panose="020B0604020202020204" pitchFamily="34" charset="0"/>
              </a:rPr>
              <a:t> </a:t>
            </a:r>
            <a:r>
              <a:rPr lang="sr-Latn-RS" b="1" dirty="0" err="1">
                <a:latin typeface="Arial" panose="020B0604020202020204" pitchFamily="34" charset="0"/>
                <a:cs typeface="Arial" panose="020B0604020202020204" pitchFamily="34" charset="0"/>
              </a:rPr>
              <a:t>inheritance</a:t>
            </a:r>
            <a:r>
              <a:rPr lang="sr-Latn-RS" b="1" dirty="0">
                <a:latin typeface="Arial" panose="020B0604020202020204" pitchFamily="34" charset="0"/>
                <a:cs typeface="Arial" panose="020B0604020202020204" pitchFamily="34" charset="0"/>
              </a:rPr>
              <a:t> </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the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trait</a:t>
            </a:r>
            <a:r>
              <a:rPr lang="sr-Latn-RS" dirty="0">
                <a:latin typeface="Arial" panose="020B0604020202020204" pitchFamily="34" charset="0"/>
                <a:cs typeface="Arial" panose="020B0604020202020204" pitchFamily="34" charset="0"/>
              </a:rPr>
              <a:t> is </a:t>
            </a:r>
            <a:r>
              <a:rPr lang="sr-Latn-RS" dirty="0" err="1">
                <a:latin typeface="Arial" panose="020B0604020202020204" pitchFamily="34" charset="0"/>
                <a:cs typeface="Arial" panose="020B0604020202020204" pitchFamily="34" charset="0"/>
              </a:rPr>
              <a:t>under</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the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control</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of</a:t>
            </a:r>
            <a:r>
              <a:rPr lang="sr-Latn-RS" dirty="0">
                <a:latin typeface="Arial" panose="020B0604020202020204" pitchFamily="34" charset="0"/>
                <a:cs typeface="Arial" panose="020B0604020202020204" pitchFamily="34" charset="0"/>
              </a:rPr>
              <a:t> a </a:t>
            </a:r>
            <a:r>
              <a:rPr lang="sr-Latn-RS" dirty="0" err="1">
                <a:latin typeface="Arial" panose="020B0604020202020204" pitchFamily="34" charset="0"/>
                <a:cs typeface="Arial" panose="020B0604020202020204" pitchFamily="34" charset="0"/>
              </a:rPr>
              <a:t>large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number</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of</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genes</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interactions</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between</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non-allelic</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genes</a:t>
            </a:r>
            <a:r>
              <a:rPr lang="sr-Latn-RS" dirty="0">
                <a:latin typeface="Arial" panose="020B0604020202020204" pitchFamily="34" charset="0"/>
                <a:cs typeface="Arial" panose="020B0604020202020204" pitchFamily="34" charset="0"/>
              </a:rPr>
              <a:t>)</a:t>
            </a:r>
          </a:p>
        </p:txBody>
      </p:sp>
      <p:pic>
        <p:nvPicPr>
          <p:cNvPr id="7170" name="Picture 2" descr="How does polygenic inheritance differ from heredity in terms of multiple  alleles? - Quora">
            <a:extLst>
              <a:ext uri="{FF2B5EF4-FFF2-40B4-BE49-F238E27FC236}">
                <a16:creationId xmlns:a16="http://schemas.microsoft.com/office/drawing/2014/main" id="{A3CABBA5-8859-DC4F-9E24-56F5A071FE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5029200"/>
            <a:ext cx="4445000" cy="182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581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Genetic crosses: Rules of the game - ppt download">
            <a:extLst>
              <a:ext uri="{FF2B5EF4-FFF2-40B4-BE49-F238E27FC236}">
                <a16:creationId xmlns:a16="http://schemas.microsoft.com/office/drawing/2014/main" id="{49192203-41FA-4644-9EEE-C568810CDB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25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218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5A326-7E1C-0941-BE54-1021CC996981}"/>
              </a:ext>
            </a:extLst>
          </p:cNvPr>
          <p:cNvSpPr>
            <a:spLocks noGrp="1"/>
          </p:cNvSpPr>
          <p:nvPr>
            <p:ph type="title"/>
          </p:nvPr>
        </p:nvSpPr>
        <p:spPr>
          <a:xfrm>
            <a:off x="463826" y="533400"/>
            <a:ext cx="8229600" cy="1143000"/>
          </a:xfrm>
        </p:spPr>
        <p:txBody>
          <a:bodyPr/>
          <a:lstStyle/>
          <a:p>
            <a:r>
              <a:rPr lang="sr-Latn-RS" dirty="0" err="1"/>
              <a:t>Monogenic</a:t>
            </a:r>
            <a:r>
              <a:rPr lang="sr-Latn-RS" dirty="0"/>
              <a:t> </a:t>
            </a:r>
            <a:r>
              <a:rPr lang="sr-Latn-RS" dirty="0" err="1"/>
              <a:t>inheritance</a:t>
            </a:r>
            <a:r>
              <a:rPr lang="sr-Latn-RS" dirty="0"/>
              <a:t> </a:t>
            </a:r>
            <a:r>
              <a:rPr lang="sr-Latn-RS" dirty="0" err="1"/>
              <a:t>modes</a:t>
            </a:r>
            <a:endParaRPr lang="sr-Latn-RS" dirty="0"/>
          </a:p>
        </p:txBody>
      </p:sp>
      <p:sp>
        <p:nvSpPr>
          <p:cNvPr id="3" name="Content Placeholder 2">
            <a:extLst>
              <a:ext uri="{FF2B5EF4-FFF2-40B4-BE49-F238E27FC236}">
                <a16:creationId xmlns:a16="http://schemas.microsoft.com/office/drawing/2014/main" id="{5BFEF06E-B255-0344-9639-4E91824B45B2}"/>
              </a:ext>
            </a:extLst>
          </p:cNvPr>
          <p:cNvSpPr>
            <a:spLocks noGrp="1"/>
          </p:cNvSpPr>
          <p:nvPr>
            <p:ph idx="1"/>
          </p:nvPr>
        </p:nvSpPr>
        <p:spPr/>
        <p:txBody>
          <a:bodyPr/>
          <a:lstStyle/>
          <a:p>
            <a:r>
              <a:rPr lang="sr-Latn-RS" dirty="0" err="1">
                <a:latin typeface="Arial" panose="020B0604020202020204" pitchFamily="34" charset="0"/>
                <a:cs typeface="Arial" panose="020B0604020202020204" pitchFamily="34" charset="0"/>
              </a:rPr>
              <a:t>Inheritance</a:t>
            </a:r>
            <a:r>
              <a:rPr lang="sr-Latn-RS" dirty="0">
                <a:latin typeface="Arial" panose="020B0604020202020204" pitchFamily="34" charset="0"/>
                <a:cs typeface="Arial" panose="020B0604020202020204" pitchFamily="34" charset="0"/>
              </a:rPr>
              <a:t>:</a:t>
            </a:r>
          </a:p>
          <a:p>
            <a:pPr marL="0" indent="0">
              <a:buNone/>
            </a:pPr>
            <a:r>
              <a:rPr lang="sr-Latn-RS" dirty="0">
                <a:latin typeface="Arial" panose="020B0604020202020204" pitchFamily="34" charset="0"/>
                <a:cs typeface="Arial" panose="020B0604020202020204" pitchFamily="34" charset="0"/>
              </a:rPr>
              <a:t>                  - </a:t>
            </a:r>
            <a:r>
              <a:rPr lang="sr-Latn-RS" dirty="0" err="1">
                <a:latin typeface="Arial" panose="020B0604020202020204" pitchFamily="34" charset="0"/>
                <a:cs typeface="Arial" panose="020B0604020202020204" pitchFamily="34" charset="0"/>
              </a:rPr>
              <a:t>autosomal</a:t>
            </a:r>
            <a:endParaRPr lang="sr-Latn-RS" dirty="0">
              <a:latin typeface="Arial" panose="020B0604020202020204" pitchFamily="34" charset="0"/>
              <a:cs typeface="Arial" panose="020B0604020202020204" pitchFamily="34" charset="0"/>
            </a:endParaRPr>
          </a:p>
          <a:p>
            <a:pPr marL="0" indent="0">
              <a:buNone/>
            </a:pPr>
            <a:r>
              <a:rPr lang="sr-Latn-RS" dirty="0">
                <a:latin typeface="Arial" panose="020B0604020202020204" pitchFamily="34" charset="0"/>
                <a:cs typeface="Arial" panose="020B0604020202020204" pitchFamily="34" charset="0"/>
              </a:rPr>
              <a:t>                  - </a:t>
            </a:r>
            <a:r>
              <a:rPr lang="sr-Latn-RS" dirty="0" err="1">
                <a:latin typeface="Arial" panose="020B0604020202020204" pitchFamily="34" charset="0"/>
                <a:cs typeface="Arial" panose="020B0604020202020204" pitchFamily="34" charset="0"/>
              </a:rPr>
              <a:t>sex-linked</a:t>
            </a:r>
            <a:r>
              <a:rPr lang="sr-Latn-RS" dirty="0">
                <a:latin typeface="Arial" panose="020B0604020202020204" pitchFamily="34" charset="0"/>
                <a:cs typeface="Arial" panose="020B0604020202020204" pitchFamily="34" charset="0"/>
              </a:rPr>
              <a:t> (X </a:t>
            </a:r>
            <a:r>
              <a:rPr lang="sr-Latn-RS" dirty="0" err="1">
                <a:latin typeface="Arial" panose="020B0604020202020204" pitchFamily="34" charset="0"/>
                <a:cs typeface="Arial" panose="020B0604020202020204" pitchFamily="34" charset="0"/>
              </a:rPr>
              <a:t>and</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Y</a:t>
            </a:r>
            <a:r>
              <a:rPr lang="sr-Latn-RS" dirty="0">
                <a:latin typeface="Arial" panose="020B0604020202020204" pitchFamily="34" charset="0"/>
                <a:cs typeface="Arial" panose="020B0604020202020204" pitchFamily="34" charset="0"/>
              </a:rPr>
              <a:t>)</a:t>
            </a:r>
          </a:p>
          <a:p>
            <a:r>
              <a:rPr lang="sr-Latn-RS" dirty="0" err="1">
                <a:latin typeface="Arial" panose="020B0604020202020204" pitchFamily="34" charset="0"/>
                <a:cs typeface="Arial" panose="020B0604020202020204" pitchFamily="34" charset="0"/>
              </a:rPr>
              <a:t>Autosomal</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and</a:t>
            </a:r>
            <a:r>
              <a:rPr lang="sr-Latn-RS" dirty="0">
                <a:latin typeface="Arial" panose="020B0604020202020204" pitchFamily="34" charset="0"/>
                <a:cs typeface="Arial" panose="020B0604020202020204" pitchFamily="34" charset="0"/>
              </a:rPr>
              <a:t> X-</a:t>
            </a:r>
            <a:r>
              <a:rPr lang="sr-Latn-RS" dirty="0" err="1">
                <a:latin typeface="Arial" panose="020B0604020202020204" pitchFamily="34" charset="0"/>
                <a:cs typeface="Arial" panose="020B0604020202020204" pitchFamily="34" charset="0"/>
              </a:rPr>
              <a:t>linked</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inheritance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can</a:t>
            </a:r>
            <a:r>
              <a:rPr lang="sr-Latn-RS" dirty="0">
                <a:latin typeface="Arial" panose="020B0604020202020204" pitchFamily="34" charset="0"/>
                <a:cs typeface="Arial" panose="020B0604020202020204" pitchFamily="34" charset="0"/>
              </a:rPr>
              <a:t> be:</a:t>
            </a:r>
          </a:p>
          <a:p>
            <a:pPr marL="0" indent="0">
              <a:buNone/>
            </a:pPr>
            <a:r>
              <a:rPr lang="sr-Latn-RS" dirty="0">
                <a:latin typeface="Arial" panose="020B0604020202020204" pitchFamily="34" charset="0"/>
                <a:cs typeface="Arial" panose="020B0604020202020204" pitchFamily="34" charset="0"/>
              </a:rPr>
              <a:t>                  - </a:t>
            </a:r>
            <a:r>
              <a:rPr lang="sr-Latn-RS" dirty="0" err="1">
                <a:latin typeface="Arial" panose="020B0604020202020204" pitchFamily="34" charset="0"/>
                <a:cs typeface="Arial" panose="020B0604020202020204" pitchFamily="34" charset="0"/>
              </a:rPr>
              <a:t>dominant</a:t>
            </a:r>
            <a:endParaRPr lang="sr-Latn-RS" dirty="0">
              <a:latin typeface="Arial" panose="020B0604020202020204" pitchFamily="34" charset="0"/>
              <a:cs typeface="Arial" panose="020B0604020202020204" pitchFamily="34" charset="0"/>
            </a:endParaRPr>
          </a:p>
          <a:p>
            <a:pPr marL="0" indent="0">
              <a:buNone/>
            </a:pPr>
            <a:r>
              <a:rPr lang="sr-Latn-RS" dirty="0">
                <a:latin typeface="Arial" panose="020B0604020202020204" pitchFamily="34" charset="0"/>
                <a:cs typeface="Arial" panose="020B0604020202020204" pitchFamily="34" charset="0"/>
              </a:rPr>
              <a:t>                  - </a:t>
            </a:r>
            <a:r>
              <a:rPr lang="sr-Latn-RS" dirty="0" err="1">
                <a:latin typeface="Arial" panose="020B0604020202020204" pitchFamily="34" charset="0"/>
                <a:cs typeface="Arial" panose="020B0604020202020204" pitchFamily="34" charset="0"/>
              </a:rPr>
              <a:t>recessive</a:t>
            </a:r>
            <a:endParaRPr lang="sr-Latn-RS" dirty="0">
              <a:latin typeface="Arial" panose="020B0604020202020204" pitchFamily="34" charset="0"/>
              <a:cs typeface="Arial" panose="020B0604020202020204" pitchFamily="34" charset="0"/>
            </a:endParaRPr>
          </a:p>
          <a:p>
            <a:r>
              <a:rPr lang="sr-Latn-RS" dirty="0" err="1">
                <a:latin typeface="Arial" panose="020B0604020202020204" pitchFamily="34" charset="0"/>
                <a:cs typeface="Arial" panose="020B0604020202020204" pitchFamily="34" charset="0"/>
              </a:rPr>
              <a:t>Y</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chromosome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linked</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inheritance</a:t>
            </a:r>
            <a:r>
              <a:rPr lang="sr-Latn-RS" dirty="0">
                <a:latin typeface="Arial" panose="020B0604020202020204" pitchFamily="34" charset="0"/>
                <a:cs typeface="Arial" panose="020B0604020202020204" pitchFamily="34" charset="0"/>
              </a:rPr>
              <a:t> - </a:t>
            </a:r>
            <a:r>
              <a:rPr lang="sr-Latn-RS" dirty="0" err="1">
                <a:latin typeface="Arial" panose="020B0604020202020204" pitchFamily="34" charset="0"/>
                <a:cs typeface="Arial" panose="020B0604020202020204" pitchFamily="34" charset="0"/>
              </a:rPr>
              <a:t>holandric</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inheritance</a:t>
            </a:r>
            <a:endParaRPr lang="sr-Latn-RS" dirty="0">
              <a:latin typeface="Arial" panose="020B0604020202020204" pitchFamily="34" charset="0"/>
              <a:cs typeface="Arial" panose="020B0604020202020204" pitchFamily="34" charset="0"/>
            </a:endParaRPr>
          </a:p>
          <a:p>
            <a:r>
              <a:rPr lang="sr-Latn-RS" dirty="0" err="1">
                <a:latin typeface="Arial" panose="020B0604020202020204" pitchFamily="34" charset="0"/>
                <a:cs typeface="Arial" panose="020B0604020202020204" pitchFamily="34" charset="0"/>
              </a:rPr>
              <a:t>Maternal</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inheritance</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of</a:t>
            </a:r>
            <a:r>
              <a:rPr lang="sr-Latn-RS" dirty="0">
                <a:latin typeface="Arial" panose="020B0604020202020204" pitchFamily="34" charset="0"/>
                <a:cs typeface="Arial" panose="020B0604020202020204" pitchFamily="34" charset="0"/>
              </a:rPr>
              <a:t> </a:t>
            </a:r>
            <a:r>
              <a:rPr lang="sr-Latn-RS" dirty="0" err="1">
                <a:latin typeface="Arial" panose="020B0604020202020204" pitchFamily="34" charset="0"/>
                <a:cs typeface="Arial" panose="020B0604020202020204" pitchFamily="34" charset="0"/>
              </a:rPr>
              <a:t>mitochondrial</a:t>
            </a:r>
            <a:r>
              <a:rPr lang="sr-Latn-RS" dirty="0">
                <a:latin typeface="Arial" panose="020B0604020202020204" pitchFamily="34" charset="0"/>
                <a:cs typeface="Arial" panose="020B0604020202020204" pitchFamily="34" charset="0"/>
              </a:rPr>
              <a:t> DNA</a:t>
            </a:r>
          </a:p>
        </p:txBody>
      </p:sp>
    </p:spTree>
    <p:extLst>
      <p:ext uri="{BB962C8B-B14F-4D97-AF65-F5344CB8AC3E}">
        <p14:creationId xmlns:p14="http://schemas.microsoft.com/office/powerpoint/2010/main" val="3442533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533400"/>
            <a:ext cx="9144000" cy="1143000"/>
          </a:xfrm>
        </p:spPr>
        <p:txBody>
          <a:bodyPr/>
          <a:lstStyle/>
          <a:p>
            <a:pPr algn="ctr" eaLnBrk="1" hangingPunct="1"/>
            <a:r>
              <a:rPr lang="en-US" altLang="en-US" sz="3000" b="1" dirty="0">
                <a:solidFill>
                  <a:schemeClr val="tx1"/>
                </a:solidFill>
                <a:latin typeface="Arial" panose="020B0604020202020204" pitchFamily="34" charset="0"/>
                <a:cs typeface="Arial" panose="020B0604020202020204" pitchFamily="34" charset="0"/>
              </a:rPr>
              <a:t>Interactions of allelic genes</a:t>
            </a:r>
            <a:endParaRPr lang="en-US" altLang="en-US" sz="3000" b="1" dirty="0">
              <a:solidFill>
                <a:srgbClr val="C00000"/>
              </a:solidFill>
              <a:latin typeface="Arial" panose="020B0604020202020204" pitchFamily="34" charset="0"/>
              <a:cs typeface="Arial" panose="020B0604020202020204" pitchFamily="34" charset="0"/>
            </a:endParaRPr>
          </a:p>
        </p:txBody>
      </p:sp>
      <p:sp>
        <p:nvSpPr>
          <p:cNvPr id="19459" name="Rectangle 3"/>
          <p:cNvSpPr>
            <a:spLocks noGrp="1" noChangeArrowheads="1"/>
          </p:cNvSpPr>
          <p:nvPr>
            <p:ph idx="1"/>
          </p:nvPr>
        </p:nvSpPr>
        <p:spPr>
          <a:xfrm>
            <a:off x="609600" y="1935163"/>
            <a:ext cx="8077200" cy="4389437"/>
          </a:xfrm>
        </p:spPr>
        <p:txBody>
          <a:bodyPr/>
          <a:lstStyle/>
          <a:p>
            <a:pPr marL="457200" indent="-457200" eaLnBrk="1" hangingPunct="1">
              <a:lnSpc>
                <a:spcPct val="90000"/>
              </a:lnSpc>
              <a:buAutoNum type="arabicPeriod"/>
            </a:pPr>
            <a:r>
              <a:rPr lang="en-US" altLang="en-US" sz="2400" b="1" dirty="0">
                <a:solidFill>
                  <a:srgbClr val="C00000"/>
                </a:solidFill>
                <a:latin typeface="Arial" panose="020B0604020202020204" pitchFamily="34" charset="0"/>
                <a:cs typeface="Arial" panose="020B0604020202020204" pitchFamily="34" charset="0"/>
              </a:rPr>
              <a:t>Autosomal dominant inheritance </a:t>
            </a:r>
            <a:r>
              <a:rPr lang="en-US" altLang="en-US" sz="2400" b="1" dirty="0">
                <a:latin typeface="Arial" panose="020B0604020202020204" pitchFamily="34" charset="0"/>
                <a:cs typeface="Arial" panose="020B0604020202020204" pitchFamily="34" charset="0"/>
              </a:rPr>
              <a:t>(AD)</a:t>
            </a:r>
          </a:p>
          <a:p>
            <a:pPr marL="0" indent="0" eaLnBrk="1" hangingPunct="1">
              <a:lnSpc>
                <a:spcPct val="90000"/>
              </a:lnSpc>
              <a:buNone/>
            </a:pPr>
            <a:r>
              <a:rPr lang="en-US" altLang="en-US" sz="2400" dirty="0">
                <a:latin typeface="Arial" panose="020B0604020202020204" pitchFamily="34" charset="0"/>
                <a:cs typeface="Arial" panose="020B0604020202020204" pitchFamily="34" charset="0"/>
              </a:rPr>
              <a:t>The altered gene is a dominant gene located on one of the autosomes.  You need only one altered gene to be affected by this type of disorder.</a:t>
            </a:r>
          </a:p>
          <a:p>
            <a:pPr eaLnBrk="1" hangingPunct="1">
              <a:lnSpc>
                <a:spcPct val="90000"/>
              </a:lnSpc>
              <a:buFontTx/>
              <a:buNone/>
            </a:pPr>
            <a:endParaRPr lang="en-US" altLang="en-US" sz="2400" u="sng" dirty="0">
              <a:latin typeface="Arial" panose="020B0604020202020204" pitchFamily="34" charset="0"/>
              <a:cs typeface="Arial" panose="020B0604020202020204" pitchFamily="34" charset="0"/>
            </a:endParaRPr>
          </a:p>
          <a:p>
            <a:pPr eaLnBrk="1" hangingPunct="1">
              <a:lnSpc>
                <a:spcPct val="90000"/>
              </a:lnSpc>
              <a:buFontTx/>
              <a:buNone/>
            </a:pPr>
            <a:r>
              <a:rPr lang="en-US" altLang="en-US" sz="2400" b="1" i="1" dirty="0">
                <a:solidFill>
                  <a:srgbClr val="C00000"/>
                </a:solidFill>
                <a:latin typeface="Arial" panose="020B0604020202020204" pitchFamily="34" charset="0"/>
                <a:cs typeface="Arial" panose="020B0604020202020204" pitchFamily="34" charset="0"/>
              </a:rPr>
              <a:t>Dominant homozygote and heterozygote are affected.</a:t>
            </a:r>
            <a:endParaRPr lang="sr-Latn-CS" altLang="en-US" sz="2400" dirty="0">
              <a:solidFill>
                <a:srgbClr val="C00000"/>
              </a:solidFill>
              <a:latin typeface="Arial" panose="020B0604020202020204" pitchFamily="34" charset="0"/>
              <a:cs typeface="Arial" panose="020B0604020202020204" pitchFamily="34" charset="0"/>
            </a:endParaRPr>
          </a:p>
          <a:p>
            <a:pPr eaLnBrk="1" hangingPunct="1">
              <a:lnSpc>
                <a:spcPct val="90000"/>
              </a:lnSpc>
              <a:buFont typeface="Wingdings 2" panose="05020102010507070707" pitchFamily="18" charset="2"/>
              <a:buNone/>
            </a:pPr>
            <a:endParaRPr lang="en-US" altLang="en-US" sz="2400" dirty="0">
              <a:latin typeface="Arial" panose="020B0604020202020204" pitchFamily="34" charset="0"/>
              <a:cs typeface="Arial" panose="020B0604020202020204" pitchFamily="34" charset="0"/>
            </a:endParaRPr>
          </a:p>
          <a:p>
            <a:pPr eaLnBrk="1" hangingPunct="1">
              <a:lnSpc>
                <a:spcPct val="90000"/>
              </a:lnSpc>
              <a:buFontTx/>
              <a:buNone/>
            </a:pPr>
            <a:r>
              <a:rPr lang="sr-Latn-CS" altLang="en-US" sz="2400" dirty="0">
                <a:latin typeface="Arial" panose="020B0604020202020204" pitchFamily="34" charset="0"/>
                <a:cs typeface="Arial" panose="020B0604020202020204" pitchFamily="34" charset="0"/>
              </a:rPr>
              <a:t>P    </a:t>
            </a:r>
            <a:r>
              <a:rPr lang="sr-Latn-CS" altLang="en-US" sz="2400" b="1" dirty="0">
                <a:solidFill>
                  <a:srgbClr val="C00000"/>
                </a:solidFill>
                <a:latin typeface="Arial" panose="020B0604020202020204" pitchFamily="34" charset="0"/>
                <a:cs typeface="Arial" panose="020B0604020202020204" pitchFamily="34" charset="0"/>
              </a:rPr>
              <a:t>А</a:t>
            </a:r>
            <a:r>
              <a:rPr lang="sr-Latn-CS" altLang="en-US" sz="2400" dirty="0">
                <a:latin typeface="Arial" panose="020B0604020202020204" pitchFamily="34" charset="0"/>
                <a:cs typeface="Arial" panose="020B0604020202020204" pitchFamily="34" charset="0"/>
              </a:rPr>
              <a:t>а x аа</a:t>
            </a:r>
          </a:p>
          <a:p>
            <a:pPr eaLnBrk="1" hangingPunct="1">
              <a:lnSpc>
                <a:spcPct val="90000"/>
              </a:lnSpc>
              <a:buFontTx/>
              <a:buNone/>
            </a:pPr>
            <a:r>
              <a:rPr lang="sr-Latn-CS" altLang="en-US" sz="2400" dirty="0">
                <a:latin typeface="Arial" panose="020B0604020202020204" pitchFamily="34" charset="0"/>
                <a:cs typeface="Arial" panose="020B0604020202020204" pitchFamily="34" charset="0"/>
              </a:rPr>
              <a:t>F1  </a:t>
            </a:r>
            <a:r>
              <a:rPr lang="sr-Latn-CS" altLang="en-US" sz="2400" b="1" dirty="0">
                <a:solidFill>
                  <a:srgbClr val="C00000"/>
                </a:solidFill>
                <a:latin typeface="Arial" panose="020B0604020202020204" pitchFamily="34" charset="0"/>
                <a:cs typeface="Arial" panose="020B0604020202020204" pitchFamily="34" charset="0"/>
              </a:rPr>
              <a:t>А</a:t>
            </a:r>
            <a:r>
              <a:rPr lang="sr-Latn-CS" altLang="en-US" sz="2400" dirty="0">
                <a:latin typeface="Arial" panose="020B0604020202020204" pitchFamily="34" charset="0"/>
                <a:cs typeface="Arial" panose="020B0604020202020204" pitchFamily="34" charset="0"/>
              </a:rPr>
              <a:t>а, </a:t>
            </a:r>
            <a:r>
              <a:rPr lang="sr-Latn-CS" altLang="en-US" sz="2400" b="1" dirty="0">
                <a:solidFill>
                  <a:srgbClr val="C00000"/>
                </a:solidFill>
                <a:latin typeface="Arial" panose="020B0604020202020204" pitchFamily="34" charset="0"/>
                <a:cs typeface="Arial" panose="020B0604020202020204" pitchFamily="34" charset="0"/>
              </a:rPr>
              <a:t>А</a:t>
            </a:r>
            <a:r>
              <a:rPr lang="sr-Latn-CS" altLang="en-US" sz="2400" dirty="0">
                <a:latin typeface="Arial" panose="020B0604020202020204" pitchFamily="34" charset="0"/>
                <a:cs typeface="Arial" panose="020B0604020202020204" pitchFamily="34" charset="0"/>
              </a:rPr>
              <a:t>а, аа, аа</a:t>
            </a:r>
          </a:p>
          <a:p>
            <a:pPr eaLnBrk="1" hangingPunct="1">
              <a:lnSpc>
                <a:spcPct val="90000"/>
              </a:lnSpc>
              <a:buFontTx/>
              <a:buNone/>
            </a:pPr>
            <a:r>
              <a:rPr lang="sr-Latn-CS" altLang="en-US" sz="2400" dirty="0">
                <a:latin typeface="Arial" panose="020B0604020202020204" pitchFamily="34" charset="0"/>
                <a:cs typeface="Arial" panose="020B0604020202020204" pitchFamily="34" charset="0"/>
              </a:rPr>
              <a:t>         probability of </a:t>
            </a:r>
            <a:r>
              <a:rPr lang="sr-Latn-CS" altLang="en-US" sz="2400" b="1" dirty="0">
                <a:solidFill>
                  <a:srgbClr val="C00000"/>
                </a:solidFill>
                <a:latin typeface="Arial" panose="020B0604020202020204" pitchFamily="34" charset="0"/>
                <a:cs typeface="Arial" panose="020B0604020202020204" pitchFamily="34" charset="0"/>
              </a:rPr>
              <a:t>affected is 50%</a:t>
            </a:r>
          </a:p>
          <a:p>
            <a:pPr eaLnBrk="1" hangingPunct="1">
              <a:lnSpc>
                <a:spcPct val="90000"/>
              </a:lnSpc>
              <a:buFontTx/>
              <a:buNone/>
            </a:pPr>
            <a:endParaRPr lang="sr-Latn-CS" altLang="en-US" sz="2400" dirty="0">
              <a:latin typeface="Arial" panose="020B0604020202020204" pitchFamily="34" charset="0"/>
              <a:cs typeface="Arial" panose="020B0604020202020204" pitchFamily="34" charset="0"/>
            </a:endParaRPr>
          </a:p>
          <a:p>
            <a:pPr eaLnBrk="1" hangingPunct="1">
              <a:lnSpc>
                <a:spcPct val="90000"/>
              </a:lnSpc>
              <a:buFontTx/>
              <a:buNone/>
            </a:pPr>
            <a:endParaRPr lang="en-US" altLang="en-US" sz="2400"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244633"/>
    </mc:Choice>
    <mc:Fallback xmlns="">
      <p:transition spd="slow" advTm="24463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a:xfrm>
            <a:off x="228600" y="609600"/>
            <a:ext cx="8915400" cy="5867400"/>
          </a:xfrm>
        </p:spPr>
        <p:txBody>
          <a:bodyPr>
            <a:normAutofit fontScale="85000" lnSpcReduction="20000"/>
          </a:bodyPr>
          <a:lstStyle/>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P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x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Cyrl-RS" sz="2400" dirty="0">
                <a:latin typeface="Arial" pitchFamily="34" charset="0"/>
                <a:cs typeface="Arial" pitchFamily="34" charset="0"/>
              </a:rPr>
              <a:t>                </a:t>
            </a:r>
            <a:r>
              <a:rPr lang="sr-Latn-CS" sz="2400" dirty="0">
                <a:latin typeface="Arial" pitchFamily="34" charset="0"/>
                <a:cs typeface="Arial" pitchFamily="34" charset="0"/>
              </a:rPr>
              <a:t>P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x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a:t>
            </a:r>
          </a:p>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F1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Cyrl-RS" sz="2400" dirty="0">
                <a:latin typeface="Arial" pitchFamily="34" charset="0"/>
                <a:cs typeface="Arial" pitchFamily="34" charset="0"/>
              </a:rPr>
              <a:t>                </a:t>
            </a:r>
            <a:r>
              <a:rPr lang="sr-Latn-CS" sz="2400" dirty="0">
                <a:latin typeface="Arial" pitchFamily="34" charset="0"/>
                <a:cs typeface="Arial" pitchFamily="34" charset="0"/>
              </a:rPr>
              <a:t>F1 </a:t>
            </a:r>
            <a:r>
              <a:rPr lang="sr-Latn-CS" sz="2400" b="1" dirty="0">
                <a:solidFill>
                  <a:srgbClr val="C00000"/>
                </a:solidFill>
                <a:latin typeface="Arial" pitchFamily="34" charset="0"/>
                <a:cs typeface="Arial" pitchFamily="34" charset="0"/>
              </a:rPr>
              <a:t>AA</a:t>
            </a:r>
            <a:r>
              <a:rPr lang="sr-Latn-CS" sz="2400" dirty="0">
                <a:latin typeface="Arial" pitchFamily="34" charset="0"/>
                <a:cs typeface="Arial" pitchFamily="34" charset="0"/>
              </a:rPr>
              <a:t>,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t>
            </a:r>
            <a:r>
              <a:rPr lang="sr-Latn-CS" sz="2400" b="1" dirty="0">
                <a:solidFill>
                  <a:srgbClr val="C00000"/>
                </a:solidFill>
                <a:latin typeface="Arial" pitchFamily="34" charset="0"/>
                <a:cs typeface="Arial" pitchFamily="34" charset="0"/>
              </a:rPr>
              <a:t>A</a:t>
            </a:r>
            <a:r>
              <a:rPr lang="sr-Latn-CS" sz="2400" dirty="0">
                <a:latin typeface="Arial" pitchFamily="34" charset="0"/>
                <a:cs typeface="Arial" pitchFamily="34" charset="0"/>
              </a:rPr>
              <a:t>a, aa</a:t>
            </a:r>
          </a:p>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       </a:t>
            </a:r>
            <a:r>
              <a:rPr lang="en-US" sz="2400" b="1" dirty="0">
                <a:solidFill>
                  <a:srgbClr val="C00000"/>
                </a:solidFill>
                <a:latin typeface="Arial" pitchFamily="34" charset="0"/>
                <a:cs typeface="Arial" pitchFamily="34" charset="0"/>
              </a:rPr>
              <a:t>all affected                                  75</a:t>
            </a:r>
            <a:r>
              <a:rPr lang="sr-Latn-CS" sz="2400" b="1" dirty="0">
                <a:solidFill>
                  <a:srgbClr val="C00000"/>
                </a:solidFill>
                <a:latin typeface="Arial" pitchFamily="34" charset="0"/>
                <a:cs typeface="Arial" pitchFamily="34" charset="0"/>
              </a:rPr>
              <a:t> % </a:t>
            </a:r>
            <a:r>
              <a:rPr lang="en-US" sz="2400" b="1" dirty="0">
                <a:solidFill>
                  <a:srgbClr val="C00000"/>
                </a:solidFill>
                <a:latin typeface="Arial" pitchFamily="34" charset="0"/>
                <a:cs typeface="Arial" pitchFamily="34" charset="0"/>
              </a:rPr>
              <a:t>affected</a:t>
            </a:r>
            <a:endParaRPr lang="sr-Latn-CS" sz="2400" b="1" dirty="0">
              <a:solidFill>
                <a:srgbClr val="C00000"/>
              </a:solidFill>
              <a:latin typeface="Arial" pitchFamily="34" charset="0"/>
              <a:cs typeface="Arial" pitchFamily="34" charset="0"/>
            </a:endParaRPr>
          </a:p>
          <a:p>
            <a:pPr marL="274320" indent="-274320" eaLnBrk="1" fontAlgn="auto" hangingPunct="1">
              <a:lnSpc>
                <a:spcPct val="110000"/>
              </a:lnSpc>
              <a:spcAft>
                <a:spcPts val="0"/>
              </a:spcAft>
              <a:buClr>
                <a:schemeClr val="accent3"/>
              </a:buClr>
              <a:buFont typeface="Wingdings 2"/>
              <a:buChar char=""/>
              <a:defRPr/>
            </a:pPr>
            <a:endParaRPr lang="en-US" sz="2400" dirty="0">
              <a:latin typeface="Arial" pitchFamily="34" charset="0"/>
              <a:cs typeface="Arial" pitchFamily="34" charset="0"/>
            </a:endParaRPr>
          </a:p>
          <a:p>
            <a:pPr marL="274320" indent="-274320" eaLnBrk="1" fontAlgn="auto" hangingPunct="1">
              <a:lnSpc>
                <a:spcPct val="110000"/>
              </a:lnSpc>
              <a:spcAft>
                <a:spcPts val="0"/>
              </a:spcAft>
              <a:buClr>
                <a:schemeClr val="accent3"/>
              </a:buClr>
              <a:buFontTx/>
              <a:buNone/>
              <a:defRPr/>
            </a:pPr>
            <a:r>
              <a:rPr lang="sr-Latn-CS" sz="2400" b="1" dirty="0">
                <a:solidFill>
                  <a:srgbClr val="C00000"/>
                </a:solidFill>
                <a:latin typeface="Arial" pitchFamily="34" charset="0"/>
                <a:cs typeface="Arial" pitchFamily="34" charset="0"/>
              </a:rPr>
              <a:t>Complete dominance </a:t>
            </a:r>
            <a:r>
              <a:rPr lang="sr-Latn-CS" sz="2400" dirty="0">
                <a:latin typeface="Arial" pitchFamily="34" charset="0"/>
                <a:cs typeface="Arial" pitchFamily="34" charset="0"/>
              </a:rPr>
              <a:t>- if the heterozygote corresponds to the mutant homozygote in relation to the property we are looking at.</a:t>
            </a:r>
          </a:p>
          <a:p>
            <a:pPr marL="274320" indent="-274320" eaLnBrk="1" fontAlgn="auto" hangingPunct="1">
              <a:lnSpc>
                <a:spcPct val="110000"/>
              </a:lnSpc>
              <a:spcAft>
                <a:spcPts val="0"/>
              </a:spcAft>
              <a:buClr>
                <a:schemeClr val="accent3"/>
              </a:buClr>
              <a:buFontTx/>
              <a:buNone/>
              <a:defRPr/>
            </a:pPr>
            <a:endParaRPr lang="sr-Latn-CS" sz="2400" b="1" dirty="0">
              <a:solidFill>
                <a:srgbClr val="C00000"/>
              </a:solidFill>
              <a:latin typeface="Arial" pitchFamily="34" charset="0"/>
              <a:cs typeface="Arial" pitchFamily="34" charset="0"/>
            </a:endParaRPr>
          </a:p>
          <a:p>
            <a:pPr marL="274320" indent="-274320" eaLnBrk="1" fontAlgn="auto" hangingPunct="1">
              <a:lnSpc>
                <a:spcPct val="110000"/>
              </a:lnSpc>
              <a:spcAft>
                <a:spcPts val="0"/>
              </a:spcAft>
              <a:buClr>
                <a:schemeClr val="accent3"/>
              </a:buClr>
              <a:buFontTx/>
              <a:buNone/>
              <a:defRPr/>
            </a:pPr>
            <a:r>
              <a:rPr lang="sr-Latn-CS" sz="2400" b="1" dirty="0">
                <a:solidFill>
                  <a:srgbClr val="C00000"/>
                </a:solidFill>
                <a:latin typeface="Arial" pitchFamily="34" charset="0"/>
                <a:cs typeface="Arial" pitchFamily="34" charset="0"/>
              </a:rPr>
              <a:t>Partial dominance </a:t>
            </a:r>
            <a:r>
              <a:rPr lang="sr-Latn-CS" sz="2400" dirty="0">
                <a:latin typeface="Arial" pitchFamily="34" charset="0"/>
                <a:cs typeface="Arial" pitchFamily="34" charset="0"/>
              </a:rPr>
              <a:t>- when the heterozygote is intermediate, between two homozygotes in relation to the property we are looking at</a:t>
            </a:r>
          </a:p>
          <a:p>
            <a:pPr marL="274320" indent="-274320" eaLnBrk="1" fontAlgn="auto" hangingPunct="1">
              <a:lnSpc>
                <a:spcPct val="110000"/>
              </a:lnSpc>
              <a:spcAft>
                <a:spcPts val="0"/>
              </a:spcAft>
              <a:buClr>
                <a:schemeClr val="accent3"/>
              </a:buClr>
              <a:buFontTx/>
              <a:buNone/>
              <a:defRPr/>
            </a:pPr>
            <a:r>
              <a:rPr lang="sr-Latn-CS" sz="2400" dirty="0">
                <a:latin typeface="Arial" pitchFamily="34" charset="0"/>
                <a:cs typeface="Arial" pitchFamily="34" charset="0"/>
              </a:rPr>
              <a:t>     (intermediate inheritance and codominance).</a:t>
            </a:r>
          </a:p>
          <a:p>
            <a:pPr marL="274320" indent="-274320" eaLnBrk="1" fontAlgn="auto" hangingPunct="1">
              <a:lnSpc>
                <a:spcPct val="110000"/>
              </a:lnSpc>
              <a:spcAft>
                <a:spcPts val="0"/>
              </a:spcAft>
              <a:buClr>
                <a:schemeClr val="accent3"/>
              </a:buClr>
              <a:buFontTx/>
              <a:buNone/>
              <a:defRPr/>
            </a:pPr>
            <a:endParaRPr lang="sr-Latn-CS" sz="2200" dirty="0">
              <a:latin typeface="Arial" pitchFamily="34" charset="0"/>
              <a:cs typeface="Arial" pitchFamily="34" charset="0"/>
            </a:endParaRPr>
          </a:p>
          <a:p>
            <a:pPr marL="274320" indent="-274320" eaLnBrk="1" fontAlgn="auto" hangingPunct="1">
              <a:lnSpc>
                <a:spcPct val="120000"/>
              </a:lnSpc>
              <a:spcAft>
                <a:spcPts val="0"/>
              </a:spcAft>
              <a:buClr>
                <a:schemeClr val="accent3"/>
              </a:buClr>
              <a:buFont typeface="Wingdings 2"/>
              <a:buNone/>
              <a:defRPr/>
            </a:pPr>
            <a:r>
              <a:rPr lang="en-US" sz="2200" dirty="0">
                <a:latin typeface="Arial" pitchFamily="34" charset="0"/>
                <a:cs typeface="Arial" pitchFamily="34" charset="0"/>
              </a:rPr>
              <a:t>Examples:</a:t>
            </a:r>
            <a:endParaRPr lang="sr-Latn-CS" sz="2200" b="1" dirty="0">
              <a:latin typeface="Arial" pitchFamily="34" charset="0"/>
              <a:cs typeface="Arial" pitchFamily="34" charset="0"/>
            </a:endParaRPr>
          </a:p>
          <a:p>
            <a:pPr marL="274320" indent="-274320" eaLnBrk="1" fontAlgn="auto" hangingPunct="1">
              <a:lnSpc>
                <a:spcPct val="120000"/>
              </a:lnSpc>
              <a:spcAft>
                <a:spcPts val="0"/>
              </a:spcAft>
              <a:buClr>
                <a:schemeClr val="accent3"/>
              </a:buClr>
              <a:buFont typeface="Wingdings 2"/>
              <a:buNone/>
              <a:defRPr/>
            </a:pPr>
            <a:r>
              <a:rPr lang="sr-Latn-CS" sz="2000" b="1" dirty="0">
                <a:latin typeface="Arial" pitchFamily="34" charset="0"/>
                <a:cs typeface="Arial" pitchFamily="34" charset="0"/>
              </a:rPr>
              <a:t>intermediate inheritance </a:t>
            </a:r>
            <a:r>
              <a:rPr lang="sr-Latn-CS" sz="2000" dirty="0">
                <a:latin typeface="Arial" pitchFamily="34" charset="0"/>
                <a:cs typeface="Arial" pitchFamily="34" charset="0"/>
              </a:rPr>
              <a:t>- </a:t>
            </a:r>
            <a:r>
              <a:rPr lang="sr-Latn-CS" sz="2200" dirty="0">
                <a:latin typeface="Arial" pitchFamily="34" charset="0"/>
                <a:cs typeface="Arial" pitchFamily="34" charset="0"/>
              </a:rPr>
              <a:t>the gene for brachydactyly in a single dose (Aa) causes a disorder in skeletal development, and in a double dose (AA) (homozygous state) it is lethal.</a:t>
            </a:r>
          </a:p>
          <a:p>
            <a:pPr marL="274320" indent="-274320" eaLnBrk="1" fontAlgn="auto" hangingPunct="1">
              <a:lnSpc>
                <a:spcPct val="120000"/>
              </a:lnSpc>
              <a:spcAft>
                <a:spcPts val="0"/>
              </a:spcAft>
              <a:buClr>
                <a:schemeClr val="accent3"/>
              </a:buClr>
              <a:buFont typeface="Wingdings 2"/>
              <a:buNone/>
              <a:defRPr/>
            </a:pPr>
            <a:r>
              <a:rPr lang="sr-Latn-CS" sz="2000" b="1" dirty="0">
                <a:latin typeface="Arial" pitchFamily="34" charset="0"/>
                <a:cs typeface="Arial" pitchFamily="34" charset="0"/>
              </a:rPr>
              <a:t>codominance</a:t>
            </a:r>
            <a:r>
              <a:rPr lang="sr-Latn-CS" sz="2000" dirty="0">
                <a:latin typeface="Arial" pitchFamily="34" charset="0"/>
                <a:cs typeface="Arial" pitchFamily="34" charset="0"/>
              </a:rPr>
              <a:t> </a:t>
            </a:r>
            <a:r>
              <a:rPr lang="en-US" sz="2200" dirty="0">
                <a:latin typeface="Arial" pitchFamily="34" charset="0"/>
                <a:cs typeface="Arial" pitchFamily="34" charset="0"/>
              </a:rPr>
              <a:t>-</a:t>
            </a:r>
            <a:r>
              <a:rPr lang="sr-Cyrl-RS" sz="2200" dirty="0">
                <a:latin typeface="Arial" pitchFamily="34" charset="0"/>
                <a:cs typeface="Arial" pitchFamily="34" charset="0"/>
              </a:rPr>
              <a:t> </a:t>
            </a:r>
            <a:r>
              <a:rPr lang="en-US" sz="2200" dirty="0">
                <a:latin typeface="Arial" pitchFamily="34" charset="0"/>
                <a:cs typeface="Arial" pitchFamily="34" charset="0"/>
              </a:rPr>
              <a:t> </a:t>
            </a:r>
            <a:r>
              <a:rPr lang="sr-Latn-CS" sz="2200" dirty="0">
                <a:latin typeface="Arial" pitchFamily="34" charset="0"/>
                <a:cs typeface="Arial" pitchFamily="34" charset="0"/>
              </a:rPr>
              <a:t>AB </a:t>
            </a:r>
            <a:r>
              <a:rPr lang="en-US" sz="2200" dirty="0">
                <a:latin typeface="Arial" pitchFamily="34" charset="0"/>
                <a:cs typeface="Arial" pitchFamily="34" charset="0"/>
              </a:rPr>
              <a:t>blood type.</a:t>
            </a:r>
            <a:endParaRPr lang="sr-Latn-CS" sz="2200" dirty="0">
              <a:latin typeface="Arial" pitchFamily="34" charset="0"/>
              <a:cs typeface="Arial" pitchFamily="34" charset="0"/>
            </a:endParaRPr>
          </a:p>
          <a:p>
            <a:pPr marL="274320" indent="-274320" eaLnBrk="1" fontAlgn="auto" hangingPunct="1">
              <a:lnSpc>
                <a:spcPct val="110000"/>
              </a:lnSpc>
              <a:spcAft>
                <a:spcPts val="0"/>
              </a:spcAft>
              <a:buClr>
                <a:schemeClr val="accent3"/>
              </a:buClr>
              <a:buFontTx/>
              <a:buNone/>
              <a:defRPr/>
            </a:pPr>
            <a:r>
              <a:rPr lang="sr-Latn-CS" sz="2200" dirty="0">
                <a:latin typeface="Arial" pitchFamily="34" charset="0"/>
                <a:cs typeface="Arial" pitchFamily="34" charset="0"/>
              </a:rPr>
              <a:t> </a:t>
            </a:r>
          </a:p>
          <a:p>
            <a:pPr marL="274320" indent="-274320" eaLnBrk="1" fontAlgn="auto" hangingPunct="1">
              <a:lnSpc>
                <a:spcPct val="110000"/>
              </a:lnSpc>
              <a:spcAft>
                <a:spcPts val="0"/>
              </a:spcAft>
              <a:buClr>
                <a:schemeClr val="accent3"/>
              </a:buClr>
              <a:buFontTx/>
              <a:buNone/>
              <a:defRPr/>
            </a:pPr>
            <a:endParaRPr lang="en-US" sz="24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154755"/>
    </mc:Choice>
    <mc:Fallback xmlns="">
      <p:transition spd="slow" advTm="154755"/>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a:extLst>
              <a:ext uri="{FF2B5EF4-FFF2-40B4-BE49-F238E27FC236}">
                <a16:creationId xmlns:a16="http://schemas.microsoft.com/office/drawing/2014/main" id="{8FE209E8-C7A8-5043-892C-CE18F441388E}"/>
              </a:ext>
            </a:extLst>
          </p:cNvPr>
          <p:cNvSpPr>
            <a:spLocks noGrp="1"/>
          </p:cNvSpPr>
          <p:nvPr>
            <p:ph type="title" idx="4294967295"/>
          </p:nvPr>
        </p:nvSpPr>
        <p:spPr>
          <a:xfrm>
            <a:off x="228600" y="762000"/>
            <a:ext cx="8534400" cy="1143000"/>
          </a:xfrm>
        </p:spPr>
        <p:txBody>
          <a:bodyPr/>
          <a:lstStyle/>
          <a:p>
            <a:r>
              <a:rPr lang="en-US" altLang="en-RS" sz="2400" dirty="0">
                <a:solidFill>
                  <a:schemeClr val="tx1"/>
                </a:solidFill>
                <a:latin typeface="Arial" panose="020B0604020202020204" pitchFamily="34" charset="0"/>
                <a:cs typeface="Arial" panose="020B0604020202020204" pitchFamily="34" charset="0"/>
              </a:rPr>
              <a:t>A number of normal and pathological traits are inherited in an autosomal dominant manner:</a:t>
            </a:r>
          </a:p>
        </p:txBody>
      </p:sp>
      <p:sp>
        <p:nvSpPr>
          <p:cNvPr id="20483" name="Rectangle 3">
            <a:extLst>
              <a:ext uri="{FF2B5EF4-FFF2-40B4-BE49-F238E27FC236}">
                <a16:creationId xmlns:a16="http://schemas.microsoft.com/office/drawing/2014/main" id="{0AF20AB3-6BDB-BA4B-AE1D-346C25C45855}"/>
              </a:ext>
            </a:extLst>
          </p:cNvPr>
          <p:cNvSpPr>
            <a:spLocks noGrp="1" noChangeArrowheads="1"/>
          </p:cNvSpPr>
          <p:nvPr>
            <p:ph idx="1"/>
          </p:nvPr>
        </p:nvSpPr>
        <p:spPr>
          <a:xfrm>
            <a:off x="4419600" y="1981200"/>
            <a:ext cx="4724400" cy="4389438"/>
          </a:xfrm>
        </p:spPr>
        <p:txBody>
          <a:bodyPr/>
          <a:lstStyle/>
          <a:p>
            <a:pPr marL="419100" indent="-382588" eaLnBrk="1" hangingPunct="1">
              <a:buFont typeface="Wingdings 2" pitchFamily="2" charset="2"/>
              <a:buChar char=""/>
            </a:pPr>
            <a:endParaRPr lang="sr-Cyrl-CS" altLang="en-RS" sz="2200" b="1" dirty="0">
              <a:latin typeface="Times New Roman" panose="02020603050405020304" pitchFamily="18" charset="0"/>
              <a:cs typeface="Times New Roman" panose="02020603050405020304" pitchFamily="18" charset="0"/>
            </a:endParaRPr>
          </a:p>
          <a:p>
            <a:pPr marL="419100" indent="-382588" eaLnBrk="1" hangingPunct="1"/>
            <a:r>
              <a:rPr lang="en-US" altLang="en-RS" sz="2400" b="1" dirty="0">
                <a:solidFill>
                  <a:srgbClr val="C00000"/>
                </a:solidFill>
                <a:latin typeface="Arial" panose="020B0604020202020204" pitchFamily="34" charset="0"/>
                <a:cs typeface="Arial" panose="020B0604020202020204" pitchFamily="34" charset="0"/>
              </a:rPr>
              <a:t>Pathological features:</a:t>
            </a:r>
          </a:p>
          <a:p>
            <a:pPr marL="36512" indent="0" eaLnBrk="1" hangingPunct="1">
              <a:buNone/>
            </a:pPr>
            <a:r>
              <a:rPr lang="en-US" altLang="en-RS" sz="2400" dirty="0">
                <a:latin typeface="Arial" panose="020B0604020202020204" pitchFamily="34" charset="0"/>
                <a:cs typeface="Arial" panose="020B0604020202020204" pitchFamily="34" charset="0"/>
              </a:rPr>
              <a:t>- brachydactyly,</a:t>
            </a:r>
          </a:p>
          <a:p>
            <a:pPr marL="36512" indent="0" eaLnBrk="1" hangingPunct="1">
              <a:buNone/>
            </a:pPr>
            <a:r>
              <a:rPr lang="en-US" altLang="en-RS" sz="2400" dirty="0">
                <a:latin typeface="Arial" panose="020B0604020202020204" pitchFamily="34" charset="0"/>
                <a:cs typeface="Arial" panose="020B0604020202020204" pitchFamily="34" charset="0"/>
              </a:rPr>
              <a:t>- syndactyly,</a:t>
            </a:r>
          </a:p>
          <a:p>
            <a:pPr marL="36512" indent="0" eaLnBrk="1" hangingPunct="1">
              <a:buNone/>
            </a:pPr>
            <a:r>
              <a:rPr lang="en-US" altLang="en-RS" sz="2400" dirty="0">
                <a:latin typeface="Arial" panose="020B0604020202020204" pitchFamily="34" charset="0"/>
                <a:cs typeface="Arial" panose="020B0604020202020204" pitchFamily="34" charset="0"/>
              </a:rPr>
              <a:t>- polydactyly,</a:t>
            </a:r>
          </a:p>
          <a:p>
            <a:pPr marL="36512" indent="0" eaLnBrk="1" hangingPunct="1">
              <a:buNone/>
            </a:pPr>
            <a:r>
              <a:rPr lang="en-US" altLang="en-RS" sz="2400" dirty="0">
                <a:latin typeface="Arial" panose="020B0604020202020204" pitchFamily="34" charset="0"/>
                <a:cs typeface="Arial" panose="020B0604020202020204" pitchFamily="34" charset="0"/>
              </a:rPr>
              <a:t>- juvenile cataract,</a:t>
            </a:r>
          </a:p>
          <a:p>
            <a:pPr marL="36512" indent="0" eaLnBrk="1" hangingPunct="1">
              <a:buNone/>
            </a:pPr>
            <a:r>
              <a:rPr lang="en-US" altLang="en-RS" sz="2400" dirty="0">
                <a:latin typeface="Arial" panose="020B0604020202020204" pitchFamily="34" charset="0"/>
                <a:cs typeface="Arial" panose="020B0604020202020204" pitchFamily="34" charset="0"/>
              </a:rPr>
              <a:t>- familiar hypercholesterolemia,</a:t>
            </a:r>
          </a:p>
          <a:p>
            <a:pPr marL="36512" indent="0" eaLnBrk="1" hangingPunct="1">
              <a:buNone/>
            </a:pPr>
            <a:r>
              <a:rPr lang="en-US" altLang="en-RS" sz="2400" dirty="0">
                <a:latin typeface="Arial" panose="020B0604020202020204" pitchFamily="34" charset="0"/>
                <a:cs typeface="Arial" panose="020B0604020202020204" pitchFamily="34" charset="0"/>
              </a:rPr>
              <a:t>- achondroplasia...</a:t>
            </a:r>
            <a:endParaRPr lang="sr-Latn-CS" altLang="en-RS" sz="2400" dirty="0">
              <a:latin typeface="Times New Roman" panose="02020603050405020304" pitchFamily="18" charset="0"/>
              <a:cs typeface="Times New Roman" panose="02020603050405020304" pitchFamily="18" charset="0"/>
            </a:endParaRPr>
          </a:p>
          <a:p>
            <a:pPr marL="419100" indent="-382588" eaLnBrk="1" hangingPunct="1">
              <a:buFont typeface="Wingdings" pitchFamily="2" charset="2"/>
              <a:buNone/>
            </a:pPr>
            <a:endParaRPr lang="sr-Latn-CS" altLang="en-RS" sz="2200" b="1" dirty="0">
              <a:latin typeface="Times New Roman" panose="02020603050405020304" pitchFamily="18" charset="0"/>
              <a:cs typeface="Times New Roman" panose="02020603050405020304" pitchFamily="18" charset="0"/>
            </a:endParaRPr>
          </a:p>
          <a:p>
            <a:pPr marL="419100" indent="-382588" eaLnBrk="1" hangingPunct="1">
              <a:buFont typeface="Wingdings" pitchFamily="2" charset="2"/>
              <a:buNone/>
            </a:pPr>
            <a:endParaRPr lang="en-US" altLang="en-RS" sz="2200" dirty="0">
              <a:latin typeface="Times New Roman" panose="02020603050405020304" pitchFamily="18" charset="0"/>
              <a:cs typeface="Times New Roman" panose="02020603050405020304" pitchFamily="18" charset="0"/>
            </a:endParaRPr>
          </a:p>
        </p:txBody>
      </p:sp>
      <p:sp>
        <p:nvSpPr>
          <p:cNvPr id="20484" name="Rectangle 4">
            <a:extLst>
              <a:ext uri="{FF2B5EF4-FFF2-40B4-BE49-F238E27FC236}">
                <a16:creationId xmlns:a16="http://schemas.microsoft.com/office/drawing/2014/main" id="{4DDD9750-A19B-894C-8ED4-001B412B1CE1}"/>
              </a:ext>
            </a:extLst>
          </p:cNvPr>
          <p:cNvSpPr>
            <a:spLocks noGrp="1"/>
          </p:cNvSpPr>
          <p:nvPr>
            <p:ph type="body" sz="half" idx="4294967295"/>
          </p:nvPr>
        </p:nvSpPr>
        <p:spPr>
          <a:xfrm>
            <a:off x="0" y="2438400"/>
            <a:ext cx="4724400" cy="2819400"/>
          </a:xfrm>
        </p:spPr>
        <p:txBody>
          <a:bodyPr/>
          <a:lstStyle/>
          <a:p>
            <a:pPr eaLnBrk="1" hangingPunct="1">
              <a:lnSpc>
                <a:spcPct val="90000"/>
              </a:lnSpc>
            </a:pPr>
            <a:r>
              <a:rPr lang="en-US" altLang="en-RS" sz="2400" b="1" dirty="0">
                <a:solidFill>
                  <a:srgbClr val="C00000"/>
                </a:solidFill>
                <a:latin typeface="Arial" panose="020B0604020202020204" pitchFamily="34" charset="0"/>
                <a:cs typeface="Times New Roman" panose="02020603050405020304" pitchFamily="18" charset="0"/>
              </a:rPr>
              <a:t>Normal features:</a:t>
            </a:r>
          </a:p>
          <a:p>
            <a:pPr marL="0" indent="0" eaLnBrk="1" hangingPunct="1">
              <a:lnSpc>
                <a:spcPct val="90000"/>
              </a:lnSpc>
              <a:buNone/>
            </a:pPr>
            <a:r>
              <a:rPr lang="en-US" altLang="en-RS" sz="2400" dirty="0">
                <a:latin typeface="Arial" panose="020B0604020202020204" pitchFamily="34" charset="0"/>
                <a:cs typeface="Times New Roman" panose="02020603050405020304" pitchFamily="18" charset="0"/>
              </a:rPr>
              <a:t>- separation of the earlobe,</a:t>
            </a:r>
          </a:p>
          <a:p>
            <a:pPr marL="0" indent="0" eaLnBrk="1" hangingPunct="1">
              <a:lnSpc>
                <a:spcPct val="90000"/>
              </a:lnSpc>
              <a:buNone/>
            </a:pPr>
            <a:r>
              <a:rPr lang="en-US" altLang="en-RS" sz="2400" dirty="0">
                <a:latin typeface="Arial" panose="020B0604020202020204" pitchFamily="34" charset="0"/>
                <a:cs typeface="Times New Roman" panose="02020603050405020304" pitchFamily="18" charset="0"/>
              </a:rPr>
              <a:t>- the ability to twist the tongue,</a:t>
            </a:r>
          </a:p>
          <a:p>
            <a:pPr marL="0" indent="0" eaLnBrk="1" hangingPunct="1">
              <a:lnSpc>
                <a:spcPct val="90000"/>
              </a:lnSpc>
              <a:buNone/>
            </a:pPr>
            <a:r>
              <a:rPr lang="en-US" altLang="en-RS" sz="2400" dirty="0">
                <a:latin typeface="Arial" panose="020B0604020202020204" pitchFamily="34" charset="0"/>
                <a:cs typeface="Times New Roman" panose="02020603050405020304" pitchFamily="18" charset="0"/>
              </a:rPr>
              <a:t>- feeling PTC,</a:t>
            </a:r>
          </a:p>
          <a:p>
            <a:pPr marL="0" indent="0" eaLnBrk="1" hangingPunct="1">
              <a:lnSpc>
                <a:spcPct val="90000"/>
              </a:lnSpc>
              <a:buNone/>
            </a:pPr>
            <a:r>
              <a:rPr lang="en-US" altLang="en-RS" sz="2400" dirty="0">
                <a:latin typeface="Arial" panose="020B0604020202020204" pitchFamily="34" charset="0"/>
                <a:cs typeface="Times New Roman" panose="02020603050405020304" pitchFamily="18" charset="0"/>
              </a:rPr>
              <a:t>- cleft chin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E8649-F7D2-A641-AF8F-92279911788C}"/>
              </a:ext>
            </a:extLst>
          </p:cNvPr>
          <p:cNvSpPr>
            <a:spLocks noGrp="1"/>
          </p:cNvSpPr>
          <p:nvPr>
            <p:ph type="title"/>
          </p:nvPr>
        </p:nvSpPr>
        <p:spPr/>
        <p:txBody>
          <a:bodyPr/>
          <a:lstStyle/>
          <a:p>
            <a:endParaRPr lang="sr-Latn-RS"/>
          </a:p>
        </p:txBody>
      </p:sp>
      <p:sp>
        <p:nvSpPr>
          <p:cNvPr id="4" name="Content Placeholder 3">
            <a:extLst>
              <a:ext uri="{FF2B5EF4-FFF2-40B4-BE49-F238E27FC236}">
                <a16:creationId xmlns:a16="http://schemas.microsoft.com/office/drawing/2014/main" id="{2845A8D8-1CFB-C342-B1E1-F31C59948F4C}"/>
              </a:ext>
            </a:extLst>
          </p:cNvPr>
          <p:cNvSpPr>
            <a:spLocks noGrp="1"/>
          </p:cNvSpPr>
          <p:nvPr>
            <p:ph idx="1"/>
          </p:nvPr>
        </p:nvSpPr>
        <p:spPr/>
        <p:txBody>
          <a:bodyPr/>
          <a:lstStyle/>
          <a:p>
            <a:endParaRPr lang="sr-Latn-RS"/>
          </a:p>
        </p:txBody>
      </p:sp>
      <p:pic>
        <p:nvPicPr>
          <p:cNvPr id="9220" name="Picture 4" descr="Images of the alternative, dominant and recessive, versions of the... |  Download Scientific Diagram">
            <a:extLst>
              <a:ext uri="{FF2B5EF4-FFF2-40B4-BE49-F238E27FC236}">
                <a16:creationId xmlns:a16="http://schemas.microsoft.com/office/drawing/2014/main" id="{675A7C17-4A8E-9540-B52E-6E4A3AFFB8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800"/>
            <a:ext cx="9144000" cy="675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008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MGA2-05-14">
            <a:extLst>
              <a:ext uri="{FF2B5EF4-FFF2-40B4-BE49-F238E27FC236}">
                <a16:creationId xmlns:a16="http://schemas.microsoft.com/office/drawing/2014/main" id="{72DD779E-B68F-E24A-A6AF-A83A9D4FCE2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295400" y="1752600"/>
            <a:ext cx="6553200" cy="4853646"/>
          </a:xfrm>
          <a:noFill/>
        </p:spPr>
      </p:pic>
      <p:sp>
        <p:nvSpPr>
          <p:cNvPr id="3" name="Rounded Rectangle 2">
            <a:extLst>
              <a:ext uri="{FF2B5EF4-FFF2-40B4-BE49-F238E27FC236}">
                <a16:creationId xmlns:a16="http://schemas.microsoft.com/office/drawing/2014/main" id="{AA97E98A-A5C7-9D45-B5EA-F8EEBE5FEECE}"/>
              </a:ext>
            </a:extLst>
          </p:cNvPr>
          <p:cNvSpPr/>
          <p:nvPr/>
        </p:nvSpPr>
        <p:spPr>
          <a:xfrm>
            <a:off x="685800" y="762000"/>
            <a:ext cx="7162800" cy="8382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a:solidFill>
                  <a:schemeClr val="tx1"/>
                </a:solidFill>
                <a:latin typeface="Arial" charset="0"/>
              </a:rPr>
              <a:t>Family tree showing autosomal dominant pattern of inheritance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704850"/>
            <a:ext cx="9144000" cy="114300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Monohybrid, dihybrid and trihybrid crosses</a:t>
            </a:r>
            <a:endParaRPr lang="sr-Cyrl-CS" altLang="en-US" sz="3200" b="1" dirty="0">
              <a:solidFill>
                <a:schemeClr val="tx1"/>
              </a:solidFill>
              <a:latin typeface="Arial" panose="020B0604020202020204" pitchFamily="34" charset="0"/>
              <a:cs typeface="Arial" panose="020B0604020202020204" pitchFamily="34" charset="0"/>
            </a:endParaRPr>
          </a:p>
        </p:txBody>
      </p:sp>
      <p:sp>
        <p:nvSpPr>
          <p:cNvPr id="10243" name="Rectangle 3"/>
          <p:cNvSpPr>
            <a:spLocks noGrp="1" noChangeArrowheads="1"/>
          </p:cNvSpPr>
          <p:nvPr>
            <p:ph idx="1"/>
          </p:nvPr>
        </p:nvSpPr>
        <p:spPr>
          <a:xfrm>
            <a:off x="457200" y="2133600"/>
            <a:ext cx="8458200" cy="4191000"/>
          </a:xfrm>
        </p:spPr>
        <p:txBody>
          <a:bodyPr/>
          <a:lstStyle/>
          <a:p>
            <a:pPr marL="609600" indent="-609600" eaLnBrk="1" hangingPunct="1"/>
            <a:endParaRPr lang="sr-Latn-CS" altLang="en-US" sz="2400" dirty="0">
              <a:latin typeface="Arial" panose="020B0604020202020204" pitchFamily="34" charset="0"/>
              <a:cs typeface="Arial" panose="020B0604020202020204" pitchFamily="34" charset="0"/>
            </a:endParaRPr>
          </a:p>
          <a:p>
            <a:pPr marL="609600" indent="-609600" eaLnBrk="1" hangingPunct="1">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    - </a:t>
            </a:r>
            <a:r>
              <a:rPr lang="en-US" altLang="en-US" sz="2400" dirty="0">
                <a:latin typeface="Arial" panose="020B0604020202020204" pitchFamily="34" charset="0"/>
                <a:cs typeface="Arial" panose="020B0604020202020204" pitchFamily="34" charset="0"/>
              </a:rPr>
              <a:t>In 1866, Gregor Mendel established two basic rules of inheritance:</a:t>
            </a:r>
          </a:p>
          <a:p>
            <a:pPr marL="609600" indent="-609600" eaLnBrk="1" hangingPunct="1">
              <a:buFont typeface="Wingdings 2" panose="05020102010507070707" pitchFamily="18" charset="2"/>
              <a:buNone/>
            </a:pPr>
            <a:endParaRPr lang="sr-Cyrl-CS" altLang="en-US" sz="2400" dirty="0">
              <a:latin typeface="Arial" panose="020B0604020202020204" pitchFamily="34" charset="0"/>
              <a:cs typeface="Arial" panose="020B0604020202020204" pitchFamily="34" charset="0"/>
            </a:endParaRPr>
          </a:p>
          <a:p>
            <a:pPr marL="609600" indent="-609600" eaLnBrk="1" hangingPunct="1">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1. </a:t>
            </a:r>
            <a:r>
              <a:rPr lang="en-US" altLang="en-US" sz="2400" dirty="0">
                <a:latin typeface="Arial" panose="020B0604020202020204" pitchFamily="34" charset="0"/>
                <a:cs typeface="Arial" panose="020B0604020202020204" pitchFamily="34" charset="0"/>
              </a:rPr>
              <a:t>the law of </a:t>
            </a:r>
            <a:r>
              <a:rPr lang="en-US" altLang="en-US" sz="2400" b="1" dirty="0">
                <a:latin typeface="Arial" panose="020B0604020202020204" pitchFamily="34" charset="0"/>
                <a:cs typeface="Arial" panose="020B0604020202020204" pitchFamily="34" charset="0"/>
              </a:rPr>
              <a:t>segregation</a:t>
            </a:r>
          </a:p>
          <a:p>
            <a:pPr marL="609600" indent="-609600" eaLnBrk="1" hangingPunct="1">
              <a:buNone/>
            </a:pPr>
            <a:r>
              <a:rPr lang="sr-Cyrl-CS" altLang="en-US" sz="2400" dirty="0">
                <a:latin typeface="Arial" panose="020B0604020202020204" pitchFamily="34" charset="0"/>
                <a:cs typeface="Arial" panose="020B0604020202020204" pitchFamily="34" charset="0"/>
              </a:rPr>
              <a:t>2. </a:t>
            </a:r>
            <a:r>
              <a:rPr lang="en-US" altLang="en-US" sz="2400" dirty="0">
                <a:latin typeface="Arial" panose="020B0604020202020204" pitchFamily="34" charset="0"/>
                <a:cs typeface="Arial" panose="020B0604020202020204" pitchFamily="34" charset="0"/>
              </a:rPr>
              <a:t>the law of </a:t>
            </a:r>
            <a:r>
              <a:rPr lang="en-US" altLang="en-US" sz="2400" b="1" dirty="0">
                <a:latin typeface="Arial" panose="020B0604020202020204" pitchFamily="34" charset="0"/>
                <a:cs typeface="Arial" panose="020B0604020202020204" pitchFamily="34" charset="0"/>
              </a:rPr>
              <a:t>independent assortment</a:t>
            </a:r>
          </a:p>
          <a:p>
            <a:pPr marL="609600" indent="-609600" eaLnBrk="1" hangingPunct="1">
              <a:buFont typeface="Wingdings 2" panose="05020102010507070707" pitchFamily="18" charset="2"/>
              <a:buNone/>
            </a:pPr>
            <a:endParaRPr lang="sr-Cyrl-CS" altLang="en-US" sz="2400" b="1" u="sng" dirty="0">
              <a:latin typeface="Arial" panose="020B0604020202020204" pitchFamily="34" charset="0"/>
              <a:cs typeface="Arial" panose="020B0604020202020204" pitchFamily="34" charset="0"/>
            </a:endParaRPr>
          </a:p>
        </p:txBody>
      </p:sp>
      <p:pic>
        <p:nvPicPr>
          <p:cNvPr id="2050" name="Picture 2" descr="Mendelian Inheritance - Vigyan Sarovar">
            <a:extLst>
              <a:ext uri="{FF2B5EF4-FFF2-40B4-BE49-F238E27FC236}">
                <a16:creationId xmlns:a16="http://schemas.microsoft.com/office/drawing/2014/main" id="{3C979225-2E7D-EA4A-BA26-A091552732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4864100"/>
            <a:ext cx="3810000" cy="1993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134238"/>
    </mc:Choice>
    <mc:Fallback xmlns="">
      <p:transition spd="slow" advTm="13423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E864A9E6-CFEB-7045-AC16-380294D8C27D}"/>
              </a:ext>
            </a:extLst>
          </p:cNvPr>
          <p:cNvSpPr>
            <a:spLocks noGrp="1" noRot="1" noChangeArrowheads="1"/>
          </p:cNvSpPr>
          <p:nvPr>
            <p:ph type="title"/>
          </p:nvPr>
        </p:nvSpPr>
        <p:spPr>
          <a:xfrm>
            <a:off x="457200" y="838200"/>
            <a:ext cx="8229600" cy="857250"/>
          </a:xfrm>
        </p:spPr>
        <p:txBody>
          <a:bodyPr/>
          <a:lstStyle/>
          <a:p>
            <a:pPr marL="53975" algn="ctr" eaLnBrk="1" hangingPunct="1"/>
            <a:r>
              <a:rPr lang="en-US" sz="3600" b="0" i="0" u="none" strike="noStrike" dirty="0">
                <a:solidFill>
                  <a:srgbClr val="202124"/>
                </a:solidFill>
                <a:effectLst/>
              </a:rPr>
              <a:t>Brachydactyly, polydactyly, clinodactyly</a:t>
            </a:r>
            <a:endParaRPr lang="en-US" altLang="en-RS" sz="3200" dirty="0">
              <a:solidFill>
                <a:schemeClr val="tx1"/>
              </a:solidFill>
              <a:cs typeface="Arial" panose="020B0604020202020204" pitchFamily="34" charset="0"/>
            </a:endParaRPr>
          </a:p>
        </p:txBody>
      </p:sp>
      <p:pic>
        <p:nvPicPr>
          <p:cNvPr id="22531" name="Picture 4" descr="polidaktilija">
            <a:extLst>
              <a:ext uri="{FF2B5EF4-FFF2-40B4-BE49-F238E27FC236}">
                <a16:creationId xmlns:a16="http://schemas.microsoft.com/office/drawing/2014/main" id="{00C61EAF-300E-054E-AD55-0A73BFC0EB5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3400" y="2057400"/>
            <a:ext cx="7229475" cy="2057400"/>
          </a:xfrm>
          <a:noFill/>
        </p:spPr>
      </p:pic>
      <p:sp>
        <p:nvSpPr>
          <p:cNvPr id="22532" name="Rectangle 5">
            <a:extLst>
              <a:ext uri="{FF2B5EF4-FFF2-40B4-BE49-F238E27FC236}">
                <a16:creationId xmlns:a16="http://schemas.microsoft.com/office/drawing/2014/main" id="{4318CF5F-B1E8-154A-863E-CCCBC972A522}"/>
              </a:ext>
            </a:extLst>
          </p:cNvPr>
          <p:cNvSpPr>
            <a:spLocks noChangeArrowheads="1"/>
          </p:cNvSpPr>
          <p:nvPr/>
        </p:nvSpPr>
        <p:spPr bwMode="auto">
          <a:xfrm>
            <a:off x="4495800" y="3276600"/>
            <a:ext cx="2365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RS">
                <a:solidFill>
                  <a:srgbClr val="FFCCCC"/>
                </a:solidFill>
              </a:rPr>
              <a:t>l</a:t>
            </a:r>
          </a:p>
        </p:txBody>
      </p:sp>
      <p:pic>
        <p:nvPicPr>
          <p:cNvPr id="22533" name="Picture 7" descr="clinodactyly1">
            <a:extLst>
              <a:ext uri="{FF2B5EF4-FFF2-40B4-BE49-F238E27FC236}">
                <a16:creationId xmlns:a16="http://schemas.microsoft.com/office/drawing/2014/main" id="{3EEF0665-31F3-CC40-BC83-BAF14DE622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4191000"/>
            <a:ext cx="4343400"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 descr="https://encrypted-tbn3.gstatic.com/images?q=tbn:ANd9GcTi6naIF0TUr3CYyDmRoIqxza-YMwypIa948vFfUziTw7tAosOC">
            <a:extLst>
              <a:ext uri="{FF2B5EF4-FFF2-40B4-BE49-F238E27FC236}">
                <a16:creationId xmlns:a16="http://schemas.microsoft.com/office/drawing/2014/main" id="{7BB07994-2A00-B943-9771-267D8FACFE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26670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10" descr="http://s56790.gridserver.com/wp-content/uploads/unsorted/fingers.jpg">
            <a:hlinkClick r:id="rId3"/>
            <a:extLst>
              <a:ext uri="{FF2B5EF4-FFF2-40B4-BE49-F238E27FC236}">
                <a16:creationId xmlns:a16="http://schemas.microsoft.com/office/drawing/2014/main" id="{008117BD-5973-3E46-8AD3-2DA858F3E1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838200"/>
            <a:ext cx="3605213"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12" descr="http://www.pxleyes.com/images/contests/world-records/fullsize/Seven-Fingers-in-one-hand-4d9a6501612cd.jpg">
            <a:hlinkClick r:id="rId5"/>
            <a:extLst>
              <a:ext uri="{FF2B5EF4-FFF2-40B4-BE49-F238E27FC236}">
                <a16:creationId xmlns:a16="http://schemas.microsoft.com/office/drawing/2014/main" id="{7D80C5CD-314B-F144-A8CC-BC638151AE0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971800"/>
            <a:ext cx="26765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EAF6CBE7-C8B6-1E45-8109-77D9674A5614}"/>
              </a:ext>
            </a:extLst>
          </p:cNvPr>
          <p:cNvSpPr>
            <a:spLocks noGrp="1" noRot="1" noChangeArrowheads="1"/>
          </p:cNvSpPr>
          <p:nvPr>
            <p:ph type="title"/>
          </p:nvPr>
        </p:nvSpPr>
        <p:spPr>
          <a:xfrm>
            <a:off x="457200" y="457200"/>
            <a:ext cx="8229600" cy="1143000"/>
          </a:xfrm>
        </p:spPr>
        <p:txBody>
          <a:bodyPr/>
          <a:lstStyle/>
          <a:p>
            <a:pPr marL="53975" algn="ctr" eaLnBrk="1" hangingPunct="1"/>
            <a:r>
              <a:rPr lang="en-US" altLang="en-RS" sz="3200" dirty="0">
                <a:latin typeface="Arial" panose="020B0604020202020204" pitchFamily="34" charset="0"/>
                <a:cs typeface="Arial" panose="020B0604020202020204" pitchFamily="34" charset="0"/>
              </a:rPr>
              <a:t>Achondroplasia</a:t>
            </a:r>
            <a:endParaRPr lang="en-US" altLang="en-RS" dirty="0">
              <a:solidFill>
                <a:schemeClr val="tx1"/>
              </a:solidFill>
              <a:latin typeface="Arial" panose="020B0604020202020204" pitchFamily="34" charset="0"/>
              <a:cs typeface="Arial" panose="020B0604020202020204" pitchFamily="34" charset="0"/>
            </a:endParaRPr>
          </a:p>
        </p:txBody>
      </p:sp>
      <p:pic>
        <p:nvPicPr>
          <p:cNvPr id="24579" name="Picture 6" descr="achondroplasia-1">
            <a:extLst>
              <a:ext uri="{FF2B5EF4-FFF2-40B4-BE49-F238E27FC236}">
                <a16:creationId xmlns:a16="http://schemas.microsoft.com/office/drawing/2014/main" id="{8ED08900-7AED-464D-9E0A-30AD102CFD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76475"/>
            <a:ext cx="3121025" cy="381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8" descr="Achondroplasia">
            <a:extLst>
              <a:ext uri="{FF2B5EF4-FFF2-40B4-BE49-F238E27FC236}">
                <a16:creationId xmlns:a16="http://schemas.microsoft.com/office/drawing/2014/main" id="{DE73CC3D-9579-A342-A605-E70B725424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8000" r="5333"/>
          <a:stretch>
            <a:fillRect/>
          </a:stretch>
        </p:blipFill>
        <p:spPr bwMode="auto">
          <a:xfrm>
            <a:off x="3581400" y="2286000"/>
            <a:ext cx="4953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89A4C777-5704-0E40-BF2C-140278740A23}"/>
              </a:ext>
            </a:extLst>
          </p:cNvPr>
          <p:cNvSpPr>
            <a:spLocks noGrp="1"/>
          </p:cNvSpPr>
          <p:nvPr>
            <p:ph type="title"/>
          </p:nvPr>
        </p:nvSpPr>
        <p:spPr>
          <a:xfrm>
            <a:off x="0" y="381000"/>
            <a:ext cx="9144000" cy="838200"/>
          </a:xfrm>
        </p:spPr>
        <p:txBody>
          <a:bodyPr/>
          <a:lstStyle/>
          <a:p>
            <a:pPr algn="ctr"/>
            <a:r>
              <a:rPr lang="en-US" altLang="en-RS" sz="3200" dirty="0">
                <a:latin typeface="Arial" panose="020B0604020202020204" pitchFamily="34" charset="0"/>
                <a:cs typeface="Arial" panose="020B0604020202020204" pitchFamily="34" charset="0"/>
              </a:rPr>
              <a:t>Familiar hypercholesterolemia</a:t>
            </a:r>
            <a:endParaRPr lang="en-US" altLang="en-RS" sz="3200" dirty="0">
              <a:solidFill>
                <a:schemeClr val="tx1"/>
              </a:solidFill>
              <a:latin typeface="Arial" panose="020B0604020202020204" pitchFamily="34" charset="0"/>
            </a:endParaRPr>
          </a:p>
        </p:txBody>
      </p:sp>
      <p:sp>
        <p:nvSpPr>
          <p:cNvPr id="25603" name="Content Placeholder 2">
            <a:extLst>
              <a:ext uri="{FF2B5EF4-FFF2-40B4-BE49-F238E27FC236}">
                <a16:creationId xmlns:a16="http://schemas.microsoft.com/office/drawing/2014/main" id="{61D8AF4D-850B-544C-88B8-A690DAA972D0}"/>
              </a:ext>
            </a:extLst>
          </p:cNvPr>
          <p:cNvSpPr>
            <a:spLocks noGrp="1"/>
          </p:cNvSpPr>
          <p:nvPr>
            <p:ph idx="1"/>
          </p:nvPr>
        </p:nvSpPr>
        <p:spPr>
          <a:xfrm>
            <a:off x="304800" y="1981200"/>
            <a:ext cx="4953000" cy="4114800"/>
          </a:xfrm>
        </p:spPr>
        <p:txBody>
          <a:bodyPr/>
          <a:lstStyle/>
          <a:p>
            <a:r>
              <a:rPr lang="en-US" altLang="en-RS" sz="2400" dirty="0">
                <a:latin typeface="Arial" panose="020B0604020202020204" pitchFamily="34" charset="0"/>
                <a:cs typeface="Arial" panose="020B0604020202020204" pitchFamily="34" charset="0"/>
              </a:rPr>
              <a:t>Atherosclerotic changes in blood vessels </a:t>
            </a:r>
          </a:p>
          <a:p>
            <a:r>
              <a:rPr lang="en-US" altLang="en-RS" sz="2400" dirty="0">
                <a:latin typeface="Arial" panose="020B0604020202020204" pitchFamily="34" charset="0"/>
                <a:cs typeface="Arial" panose="020B0604020202020204" pitchFamily="34" charset="0"/>
              </a:rPr>
              <a:t>Xanthelasma on the eyelids </a:t>
            </a:r>
          </a:p>
          <a:p>
            <a:r>
              <a:rPr lang="en-US" altLang="en-RS" sz="2400" dirty="0">
                <a:latin typeface="Arial" panose="020B0604020202020204" pitchFamily="34" charset="0"/>
                <a:cs typeface="Arial" panose="020B0604020202020204" pitchFamily="34" charset="0"/>
              </a:rPr>
              <a:t>Cholesterol deposits on muscle tendons (xanthomas) </a:t>
            </a:r>
          </a:p>
          <a:p>
            <a:r>
              <a:rPr lang="en-US" altLang="en-RS" sz="2400" dirty="0">
                <a:latin typeface="Arial" panose="020B0604020202020204" pitchFamily="34" charset="0"/>
                <a:cs typeface="Arial" panose="020B0604020202020204" pitchFamily="34" charset="0"/>
              </a:rPr>
              <a:t>The gene for the receptor for LDL (low-density lipoprotein) is located on chromosome 19</a:t>
            </a:r>
          </a:p>
        </p:txBody>
      </p:sp>
      <p:pic>
        <p:nvPicPr>
          <p:cNvPr id="25604" name="Picture 2" descr="http://www.poliderma.hr/var/poliderma/storage/images/usluge/uklanjanje_dobrocudnih_promjena/ksantelazma/xanthelasmata/22286-1-cro-HR/xanthelasmata.jpg">
            <a:hlinkClick r:id="rId2"/>
            <a:extLst>
              <a:ext uri="{FF2B5EF4-FFF2-40B4-BE49-F238E27FC236}">
                <a16:creationId xmlns:a16="http://schemas.microsoft.com/office/drawing/2014/main" id="{82935398-5BE5-CC42-91CD-F30BAF522BB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619250"/>
            <a:ext cx="358140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2" descr="Ð¡ÑÐ¾Ð´Ð½Ð° ÑÐ»Ð¸ÐºÐ°">
            <a:extLst>
              <a:ext uri="{FF2B5EF4-FFF2-40B4-BE49-F238E27FC236}">
                <a16:creationId xmlns:a16="http://schemas.microsoft.com/office/drawing/2014/main" id="{998F5984-960F-6941-A7B4-F380E17767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2903" t="3033" r="55125" b="63606"/>
          <a:stretch>
            <a:fillRect/>
          </a:stretch>
        </p:blipFill>
        <p:spPr bwMode="auto">
          <a:xfrm>
            <a:off x="5257800" y="4137025"/>
            <a:ext cx="3657600"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28600" y="704850"/>
            <a:ext cx="8686800" cy="1143000"/>
          </a:xfrm>
        </p:spPr>
        <p:txBody>
          <a:bodyPr/>
          <a:lstStyle/>
          <a:p>
            <a:pPr algn="ctr" eaLnBrk="1" hangingPunct="1"/>
            <a:r>
              <a:rPr lang="sr-Latn-CS" altLang="en-US" sz="3200" b="1" dirty="0">
                <a:solidFill>
                  <a:schemeClr val="tx1"/>
                </a:solidFill>
                <a:latin typeface="Arial" panose="020B0604020202020204" pitchFamily="34" charset="0"/>
                <a:cs typeface="Arial" panose="020B0604020202020204" pitchFamily="34" charset="0"/>
              </a:rPr>
              <a:t>Penetrability and expressiveness</a:t>
            </a:r>
            <a:endParaRPr lang="en-US" altLang="en-US" sz="3200" b="1" dirty="0">
              <a:solidFill>
                <a:schemeClr val="tx1"/>
              </a:solidFill>
              <a:latin typeface="Arial" panose="020B0604020202020204" pitchFamily="34" charset="0"/>
              <a:cs typeface="Arial" panose="020B0604020202020204" pitchFamily="34" charset="0"/>
            </a:endParaRPr>
          </a:p>
        </p:txBody>
      </p:sp>
      <p:sp>
        <p:nvSpPr>
          <p:cNvPr id="21507" name="Rectangle 3"/>
          <p:cNvSpPr>
            <a:spLocks noGrp="1" noChangeArrowheads="1"/>
          </p:cNvSpPr>
          <p:nvPr>
            <p:ph idx="1"/>
          </p:nvPr>
        </p:nvSpPr>
        <p:spPr>
          <a:xfrm>
            <a:off x="457200" y="2286000"/>
            <a:ext cx="8458200" cy="4038600"/>
          </a:xfrm>
        </p:spPr>
        <p:txBody>
          <a:bodyPr/>
          <a:lstStyle/>
          <a:p>
            <a:pPr eaLnBrk="1" hangingPunct="1"/>
            <a:endParaRPr lang="en-U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b="1" dirty="0">
                <a:solidFill>
                  <a:srgbClr val="C00000"/>
                </a:solidFill>
                <a:latin typeface="Arial" panose="020B0604020202020204" pitchFamily="34" charset="0"/>
                <a:cs typeface="Arial" panose="020B0604020202020204" pitchFamily="34" charset="0"/>
              </a:rPr>
              <a:t>Penetrability </a:t>
            </a:r>
            <a:r>
              <a:rPr lang="sr-Latn-CS" altLang="en-US" sz="2400" dirty="0">
                <a:latin typeface="Arial" panose="020B0604020202020204" pitchFamily="34" charset="0"/>
                <a:cs typeface="Arial" panose="020B0604020202020204" pitchFamily="34" charset="0"/>
              </a:rPr>
              <a:t>- sometimes the phenotypic properties are not manifested, even though we know that the person carries the mutated gene.</a:t>
            </a:r>
            <a:endParaRPr lang="sr-Latn-CS" altLang="en-US" sz="2400" b="1" dirty="0">
              <a:solidFill>
                <a:srgbClr val="C00000"/>
              </a:solidFill>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b="1" dirty="0">
                <a:solidFill>
                  <a:srgbClr val="C00000"/>
                </a:solidFill>
                <a:latin typeface="Arial" panose="020B0604020202020204" pitchFamily="34" charset="0"/>
                <a:cs typeface="Arial" panose="020B0604020202020204" pitchFamily="34" charset="0"/>
              </a:rPr>
              <a:t>Expressiveness </a:t>
            </a:r>
            <a:r>
              <a:rPr lang="sr-Latn-CS" altLang="en-US" sz="2400" dirty="0">
                <a:latin typeface="Arial" panose="020B0604020202020204" pitchFamily="34" charset="0"/>
                <a:cs typeface="Arial" panose="020B0604020202020204" pitchFamily="34" charset="0"/>
              </a:rPr>
              <a:t>- phenotypic features (eg polydactyly) are expressed to varying degrees.</a:t>
            </a:r>
            <a:endParaRPr lang="en-US" altLang="en-US" sz="2400" dirty="0">
              <a:latin typeface="Arial" panose="020B0604020202020204" pitchFamily="34" charset="0"/>
              <a:cs typeface="Arial" panose="020B0604020202020204" pitchFamily="34" charset="0"/>
            </a:endParaRPr>
          </a:p>
        </p:txBody>
      </p:sp>
      <p:pic>
        <p:nvPicPr>
          <p:cNvPr id="4" name="Picture 2" descr="http://mhanswers-auth.mhhe.com/sites/default/files/images/fig-4.21.JPG">
            <a:hlinkClick r:id="rId2"/>
            <a:extLst>
              <a:ext uri="{FF2B5EF4-FFF2-40B4-BE49-F238E27FC236}">
                <a16:creationId xmlns:a16="http://schemas.microsoft.com/office/drawing/2014/main" id="{FADCD789-6FC4-454E-A54D-22AB954DE8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68" b="30989"/>
          <a:stretch>
            <a:fillRect/>
          </a:stretch>
        </p:blipFill>
        <p:spPr bwMode="auto">
          <a:xfrm>
            <a:off x="2265363" y="4800600"/>
            <a:ext cx="4059237"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85692"/>
    </mc:Choice>
    <mc:Fallback xmlns="">
      <p:transition spd="slow" advTm="85692"/>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8" descr="Click for larger image">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4876800"/>
            <a:ext cx="19050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12" descr="1polydactyl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5105400"/>
            <a:ext cx="142875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14" descr="sl1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00200" y="685800"/>
            <a:ext cx="569595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16133"/>
    </mc:Choice>
    <mc:Fallback xmlns="">
      <p:transition spd="slow" advTm="16133"/>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0"/>
            <a:ext cx="8839200" cy="11430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2. </a:t>
            </a:r>
            <a:r>
              <a:rPr lang="en-US" altLang="en-US" sz="3200" b="1" dirty="0">
                <a:solidFill>
                  <a:srgbClr val="C00000"/>
                </a:solidFill>
                <a:latin typeface="Arial" panose="020B0604020202020204" pitchFamily="34" charset="0"/>
                <a:cs typeface="Arial" panose="020B0604020202020204" pitchFamily="34" charset="0"/>
              </a:rPr>
              <a:t>Autosomal recessive inheritance </a:t>
            </a:r>
            <a:r>
              <a:rPr lang="sr-Cyrl-CS" altLang="en-US" sz="3200" b="1" dirty="0">
                <a:solidFill>
                  <a:schemeClr val="tx1"/>
                </a:solidFill>
                <a:latin typeface="Arial" panose="020B0604020202020204" pitchFamily="34" charset="0"/>
                <a:cs typeface="Arial" panose="020B0604020202020204" pitchFamily="34" charset="0"/>
              </a:rPr>
              <a:t>(</a:t>
            </a:r>
            <a:r>
              <a:rPr lang="en-US" altLang="en-US" sz="3200" b="1" dirty="0">
                <a:solidFill>
                  <a:schemeClr val="tx1"/>
                </a:solidFill>
                <a:latin typeface="Arial" panose="020B0604020202020204" pitchFamily="34" charset="0"/>
                <a:cs typeface="Arial" panose="020B0604020202020204" pitchFamily="34" charset="0"/>
              </a:rPr>
              <a:t>AR</a:t>
            </a:r>
            <a:r>
              <a:rPr lang="sr-Cyrl-CS" altLang="en-US" sz="3200" b="1" dirty="0">
                <a:solidFill>
                  <a:schemeClr val="tx1"/>
                </a:solidFill>
                <a:latin typeface="Arial" panose="020B0604020202020204" pitchFamily="34" charset="0"/>
                <a:cs typeface="Arial" panose="020B0604020202020204" pitchFamily="34" charset="0"/>
              </a:rPr>
              <a:t>)</a:t>
            </a:r>
          </a:p>
        </p:txBody>
      </p:sp>
      <p:sp>
        <p:nvSpPr>
          <p:cNvPr id="23555" name="Rectangle 3"/>
          <p:cNvSpPr>
            <a:spLocks noGrp="1" noChangeArrowheads="1"/>
          </p:cNvSpPr>
          <p:nvPr>
            <p:ph idx="1"/>
          </p:nvPr>
        </p:nvSpPr>
        <p:spPr>
          <a:xfrm>
            <a:off x="228600" y="1524000"/>
            <a:ext cx="8915400" cy="5334000"/>
          </a:xfrm>
        </p:spPr>
        <p:txBody>
          <a:bodyPr/>
          <a:lstStyle/>
          <a:p>
            <a:pPr eaLnBrk="1" hangingPunct="1">
              <a:lnSpc>
                <a:spcPct val="80000"/>
              </a:lnSpc>
              <a:buFontTx/>
              <a:buChar char="-"/>
            </a:pPr>
            <a:r>
              <a:rPr lang="sr-Latn-CS" altLang="en-US" sz="2200" dirty="0">
                <a:latin typeface="Arial" panose="020B0604020202020204" pitchFamily="34" charset="0"/>
                <a:cs typeface="Arial" panose="020B0604020202020204" pitchFamily="34" charset="0"/>
              </a:rPr>
              <a:t>Diseases that are inherited in this way are manifested only when a person is homozygous (aa) for the mutated gene.</a:t>
            </a:r>
          </a:p>
          <a:p>
            <a:pPr eaLnBrk="1" hangingPunct="1">
              <a:lnSpc>
                <a:spcPct val="80000"/>
              </a:lnSpc>
              <a:buFontTx/>
              <a:buChar char="-"/>
            </a:pPr>
            <a:endParaRPr lang="en-US" altLang="en-US" sz="2200" dirty="0">
              <a:latin typeface="Arial" panose="020B0604020202020204" pitchFamily="34" charset="0"/>
              <a:cs typeface="Arial" panose="020B0604020202020204" pitchFamily="34" charset="0"/>
            </a:endParaRPr>
          </a:p>
          <a:p>
            <a:pPr eaLnBrk="1" hangingPunct="1">
              <a:lnSpc>
                <a:spcPct val="80000"/>
              </a:lnSpc>
              <a:buNone/>
            </a:pPr>
            <a:r>
              <a:rPr lang="en-US" altLang="en-US" sz="2200" dirty="0">
                <a:latin typeface="Arial" panose="020B0604020202020204" pitchFamily="34" charset="0"/>
                <a:cs typeface="Arial" panose="020B0604020202020204" pitchFamily="34" charset="0"/>
              </a:rPr>
              <a:t>- A genetic condition can occur when the child inherits one copy of a mutated gene from each parent. </a:t>
            </a:r>
            <a:endParaRPr lang="sr-Latn-CS" altLang="en-US" sz="2200" dirty="0">
              <a:latin typeface="Arial" panose="020B0604020202020204" pitchFamily="34" charset="0"/>
              <a:cs typeface="Arial" panose="020B0604020202020204" pitchFamily="34" charset="0"/>
            </a:endParaRPr>
          </a:p>
          <a:p>
            <a:pPr eaLnBrk="1" hangingPunct="1">
              <a:lnSpc>
                <a:spcPct val="80000"/>
              </a:lnSpc>
              <a:buFontTx/>
              <a:buNone/>
            </a:pPr>
            <a:endParaRPr lang="sr-Latn-CS" altLang="en-US" sz="2200" dirty="0">
              <a:latin typeface="Arial" panose="020B0604020202020204" pitchFamily="34" charset="0"/>
              <a:cs typeface="Arial" panose="020B0604020202020204" pitchFamily="34" charset="0"/>
            </a:endParaRPr>
          </a:p>
          <a:p>
            <a:pPr eaLnBrk="1" hangingPunct="1">
              <a:lnSpc>
                <a:spcPct val="80000"/>
              </a:lnSpc>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Example</a:t>
            </a:r>
            <a:r>
              <a:rPr lang="sr-Latn-CS" altLang="en-US" sz="2200" dirty="0">
                <a:latin typeface="Arial" panose="020B0604020202020204" pitchFamily="34" charset="0"/>
                <a:cs typeface="Arial" panose="020B0604020202020204" pitchFamily="34" charset="0"/>
              </a:rPr>
              <a:t>: </a:t>
            </a:r>
            <a:r>
              <a:rPr lang="en-US" altLang="en-US" sz="2200" b="1" dirty="0">
                <a:latin typeface="Arial" panose="020B0604020202020204" pitchFamily="34" charset="0"/>
                <a:cs typeface="Arial" panose="020B0604020202020204" pitchFamily="34" charset="0"/>
              </a:rPr>
              <a:t>metabolic disorders </a:t>
            </a:r>
            <a:r>
              <a:rPr lang="en-US" altLang="en-US" sz="2200" dirty="0">
                <a:latin typeface="Arial" panose="020B0604020202020204" pitchFamily="34" charset="0"/>
                <a:cs typeface="Arial" panose="020B0604020202020204" pitchFamily="34" charset="0"/>
              </a:rPr>
              <a:t>(phenylketonuria, alkaptonuria, albinism, hypothyroid cretinism), osteogenesis imperfecta</a:t>
            </a:r>
            <a:endParaRPr lang="sr-Latn-CS" altLang="en-US" sz="2200" dirty="0">
              <a:latin typeface="Arial" panose="020B0604020202020204" pitchFamily="34" charset="0"/>
              <a:cs typeface="Arial" panose="020B0604020202020204" pitchFamily="34" charset="0"/>
            </a:endParaRPr>
          </a:p>
          <a:p>
            <a:pPr eaLnBrk="1" hangingPunct="1">
              <a:lnSpc>
                <a:spcPct val="80000"/>
              </a:lnSpc>
              <a:buFontTx/>
              <a:buNone/>
            </a:pPr>
            <a:endParaRPr lang="sr-Latn-CS" altLang="en-US" sz="2200" dirty="0">
              <a:latin typeface="Arial" panose="020B0604020202020204" pitchFamily="34" charset="0"/>
              <a:cs typeface="Arial" panose="020B0604020202020204" pitchFamily="34" charset="0"/>
            </a:endParaRPr>
          </a:p>
          <a:p>
            <a:pPr eaLnBrk="1" hangingPunct="1">
              <a:lnSpc>
                <a:spcPct val="80000"/>
              </a:lnSpc>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a:t>
            </a:r>
            <a:r>
              <a:rPr lang="sr-Latn-CS" altLang="en-US" sz="2200" dirty="0">
                <a:latin typeface="Arial" panose="020B0604020202020204" pitchFamily="34" charset="0"/>
                <a:cs typeface="Arial" panose="020B0604020202020204" pitchFamily="34" charset="0"/>
              </a:rPr>
              <a:t>Healthy carriers of the mutated gene (Aa) have a 25% risk of having affected offspring.</a:t>
            </a:r>
          </a:p>
          <a:p>
            <a:pPr eaLnBrk="1" hangingPunct="1">
              <a:lnSpc>
                <a:spcPct val="80000"/>
              </a:lnSpc>
              <a:buFontTx/>
              <a:buNone/>
            </a:pPr>
            <a:r>
              <a:rPr lang="sr-Latn-CS" altLang="en-US" sz="2200" dirty="0">
                <a:latin typeface="Arial" panose="020B0604020202020204" pitchFamily="34" charset="0"/>
                <a:cs typeface="Arial" panose="020B0604020202020204" pitchFamily="34" charset="0"/>
              </a:rPr>
              <a:t>P      А</a:t>
            </a:r>
            <a:r>
              <a:rPr lang="sr-Latn-CS" altLang="en-US" sz="2200" b="1" dirty="0">
                <a:solidFill>
                  <a:srgbClr val="C00000"/>
                </a:solidFill>
                <a:latin typeface="Arial" panose="020B0604020202020204" pitchFamily="34" charset="0"/>
                <a:cs typeface="Arial" panose="020B0604020202020204" pitchFamily="34" charset="0"/>
              </a:rPr>
              <a:t>а</a:t>
            </a:r>
            <a:r>
              <a:rPr lang="sr-Latn-CS" altLang="en-US" sz="2200" dirty="0">
                <a:latin typeface="Arial" panose="020B0604020202020204" pitchFamily="34" charset="0"/>
                <a:cs typeface="Arial" panose="020B0604020202020204" pitchFamily="34" charset="0"/>
              </a:rPr>
              <a:t>  x  А</a:t>
            </a:r>
            <a:r>
              <a:rPr lang="sr-Latn-CS" altLang="en-US" sz="2200" b="1" dirty="0">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P:АА/</a:t>
            </a:r>
            <a:r>
              <a:rPr lang="en-US" altLang="en-US" sz="2200" dirty="0" err="1">
                <a:latin typeface="Arial" panose="020B0604020202020204" pitchFamily="34" charset="0"/>
                <a:cs typeface="Arial" panose="020B0604020202020204" pitchFamily="34" charset="0"/>
              </a:rPr>
              <a:t>А</a:t>
            </a:r>
            <a:r>
              <a:rPr lang="en-US" altLang="en-US" sz="2200" b="1" dirty="0" err="1">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x </a:t>
            </a:r>
            <a:r>
              <a:rPr lang="en-US" altLang="en-US" sz="2200" b="1" u="sng" dirty="0" err="1">
                <a:solidFill>
                  <a:srgbClr val="C00000"/>
                </a:solidFill>
                <a:latin typeface="Arial" panose="020B0604020202020204" pitchFamily="34" charset="0"/>
                <a:cs typeface="Arial" panose="020B0604020202020204" pitchFamily="34" charset="0"/>
              </a:rPr>
              <a:t>аа</a:t>
            </a:r>
            <a:endParaRPr lang="sr-Latn-CS" altLang="en-US" sz="2200" b="1" u="sng" dirty="0">
              <a:solidFill>
                <a:srgbClr val="C00000"/>
              </a:solidFill>
              <a:latin typeface="Arial" panose="020B0604020202020204" pitchFamily="34" charset="0"/>
              <a:cs typeface="Arial" panose="020B0604020202020204" pitchFamily="34" charset="0"/>
            </a:endParaRPr>
          </a:p>
          <a:p>
            <a:pPr eaLnBrk="1" hangingPunct="1">
              <a:lnSpc>
                <a:spcPct val="80000"/>
              </a:lnSpc>
              <a:buFontTx/>
              <a:buNone/>
            </a:pPr>
            <a:r>
              <a:rPr lang="sr-Latn-CS" altLang="en-US" sz="2200" dirty="0">
                <a:latin typeface="Arial" panose="020B0604020202020204" pitchFamily="34" charset="0"/>
                <a:cs typeface="Arial" panose="020B0604020202020204" pitchFamily="34" charset="0"/>
              </a:rPr>
              <a:t>F1   АА, А</a:t>
            </a:r>
            <a:r>
              <a:rPr lang="sr-Latn-CS" altLang="en-US" sz="2200" b="1" dirty="0">
                <a:solidFill>
                  <a:srgbClr val="C00000"/>
                </a:solidFill>
                <a:latin typeface="Arial" panose="020B0604020202020204" pitchFamily="34" charset="0"/>
                <a:cs typeface="Arial" panose="020B0604020202020204" pitchFamily="34" charset="0"/>
              </a:rPr>
              <a:t>а</a:t>
            </a:r>
            <a:r>
              <a:rPr lang="sr-Latn-CS" altLang="en-US" sz="2200" dirty="0">
                <a:latin typeface="Arial" panose="020B0604020202020204" pitchFamily="34" charset="0"/>
                <a:cs typeface="Arial" panose="020B0604020202020204" pitchFamily="34" charset="0"/>
              </a:rPr>
              <a:t>, А</a:t>
            </a:r>
            <a:r>
              <a:rPr lang="sr-Latn-CS" altLang="en-US" sz="2200" b="1" dirty="0">
                <a:solidFill>
                  <a:srgbClr val="C00000"/>
                </a:solidFill>
                <a:latin typeface="Arial" panose="020B0604020202020204" pitchFamily="34" charset="0"/>
                <a:cs typeface="Arial" panose="020B0604020202020204" pitchFamily="34" charset="0"/>
              </a:rPr>
              <a:t>а</a:t>
            </a:r>
            <a:r>
              <a:rPr lang="sr-Latn-CS" altLang="en-US" sz="2200" dirty="0">
                <a:latin typeface="Arial" panose="020B0604020202020204" pitchFamily="34" charset="0"/>
                <a:cs typeface="Arial" panose="020B0604020202020204" pitchFamily="34" charset="0"/>
              </a:rPr>
              <a:t>, </a:t>
            </a:r>
            <a:r>
              <a:rPr lang="sr-Latn-CS" altLang="en-US" sz="2200" b="1" u="sng" dirty="0">
                <a:solidFill>
                  <a:srgbClr val="C00000"/>
                </a:solidFill>
                <a:latin typeface="Arial" panose="020B0604020202020204" pitchFamily="34" charset="0"/>
                <a:cs typeface="Arial" panose="020B0604020202020204" pitchFamily="34" charset="0"/>
              </a:rPr>
              <a:t>аа</a:t>
            </a:r>
            <a:r>
              <a:rPr lang="en-US" altLang="en-US" sz="2200" dirty="0">
                <a:latin typeface="Arial" panose="020B0604020202020204" pitchFamily="34" charset="0"/>
                <a:cs typeface="Arial" panose="020B0604020202020204" pitchFamily="34" charset="0"/>
              </a:rPr>
              <a:t>                          F1: </a:t>
            </a:r>
            <a:r>
              <a:rPr lang="en-US" altLang="en-US" sz="2200" dirty="0" err="1">
                <a:latin typeface="Arial" panose="020B0604020202020204" pitchFamily="34" charset="0"/>
                <a:cs typeface="Arial" panose="020B0604020202020204" pitchFamily="34" charset="0"/>
              </a:rPr>
              <a:t>Аа</a:t>
            </a:r>
            <a:r>
              <a:rPr lang="en-US" altLang="en-US" sz="2200" dirty="0">
                <a:latin typeface="Arial" panose="020B0604020202020204" pitchFamily="34" charset="0"/>
                <a:cs typeface="Arial" panose="020B0604020202020204" pitchFamily="34" charset="0"/>
              </a:rPr>
              <a:t>/</a:t>
            </a:r>
            <a:r>
              <a:rPr lang="en-US" altLang="en-US" sz="2200" dirty="0" err="1">
                <a:latin typeface="Arial" panose="020B0604020202020204" pitchFamily="34" charset="0"/>
                <a:cs typeface="Arial" panose="020B0604020202020204" pitchFamily="34" charset="0"/>
              </a:rPr>
              <a:t>А</a:t>
            </a:r>
            <a:r>
              <a:rPr lang="en-US" altLang="en-US" sz="2200" b="1" dirty="0" err="1">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a:t>
            </a:r>
            <a:r>
              <a:rPr lang="en-US" altLang="en-US" sz="2200" dirty="0" err="1">
                <a:latin typeface="Arial" panose="020B0604020202020204" pitchFamily="34" charset="0"/>
                <a:cs typeface="Arial" panose="020B0604020202020204" pitchFamily="34" charset="0"/>
              </a:rPr>
              <a:t>А</a:t>
            </a:r>
            <a:r>
              <a:rPr lang="en-US" altLang="en-US" sz="2200" b="1" dirty="0" err="1">
                <a:solidFill>
                  <a:srgbClr val="C00000"/>
                </a:solidFill>
                <a:latin typeface="Arial" panose="020B0604020202020204" pitchFamily="34" charset="0"/>
                <a:cs typeface="Arial" panose="020B0604020202020204" pitchFamily="34" charset="0"/>
              </a:rPr>
              <a:t>а</a:t>
            </a:r>
            <a:r>
              <a:rPr lang="en-US" altLang="en-US" sz="2200" dirty="0">
                <a:latin typeface="Arial" panose="020B0604020202020204" pitchFamily="34" charset="0"/>
                <a:cs typeface="Arial" panose="020B0604020202020204" pitchFamily="34" charset="0"/>
              </a:rPr>
              <a:t>, </a:t>
            </a:r>
            <a:r>
              <a:rPr lang="en-US" altLang="en-US" sz="2200" b="1" u="sng" dirty="0" err="1">
                <a:solidFill>
                  <a:srgbClr val="C00000"/>
                </a:solidFill>
                <a:latin typeface="Arial" panose="020B0604020202020204" pitchFamily="34" charset="0"/>
                <a:cs typeface="Arial" panose="020B0604020202020204" pitchFamily="34" charset="0"/>
              </a:rPr>
              <a:t>аа</a:t>
            </a:r>
            <a:r>
              <a:rPr lang="en-US" altLang="en-US" sz="2200" dirty="0">
                <a:latin typeface="Arial" panose="020B0604020202020204" pitchFamily="34" charset="0"/>
                <a:cs typeface="Arial" panose="020B0604020202020204" pitchFamily="34" charset="0"/>
              </a:rPr>
              <a:t>, </a:t>
            </a:r>
            <a:r>
              <a:rPr lang="en-US" altLang="en-US" sz="2200" b="1" u="sng" dirty="0" err="1">
                <a:solidFill>
                  <a:srgbClr val="C00000"/>
                </a:solidFill>
                <a:latin typeface="Arial" panose="020B0604020202020204" pitchFamily="34" charset="0"/>
                <a:cs typeface="Arial" panose="020B0604020202020204" pitchFamily="34" charset="0"/>
              </a:rPr>
              <a:t>аа</a:t>
            </a:r>
            <a:endParaRPr lang="sr-Latn-CS" altLang="en-US" sz="2200" b="1" u="sng" dirty="0">
              <a:solidFill>
                <a:srgbClr val="C00000"/>
              </a:solidFill>
              <a:latin typeface="Arial" panose="020B0604020202020204" pitchFamily="34" charset="0"/>
              <a:cs typeface="Arial" panose="020B0604020202020204" pitchFamily="34" charset="0"/>
            </a:endParaRPr>
          </a:p>
          <a:p>
            <a:pPr eaLnBrk="1" hangingPunct="1">
              <a:lnSpc>
                <a:spcPct val="80000"/>
              </a:lnSpc>
              <a:buFontTx/>
              <a:buNone/>
            </a:pPr>
            <a:r>
              <a:rPr lang="sr-Latn-CS" altLang="en-US" sz="2200" dirty="0">
                <a:latin typeface="Arial" panose="020B0604020202020204" pitchFamily="34" charset="0"/>
                <a:cs typeface="Arial" panose="020B0604020202020204" pitchFamily="34" charset="0"/>
              </a:rPr>
              <a:t>                          </a:t>
            </a:r>
            <a:r>
              <a:rPr lang="sr-Latn-CS" altLang="en-US" sz="2200" b="1" u="sng" dirty="0">
                <a:solidFill>
                  <a:srgbClr val="C00000"/>
                </a:solidFill>
                <a:latin typeface="Arial" panose="020B0604020202020204" pitchFamily="34" charset="0"/>
                <a:cs typeface="Arial" panose="020B0604020202020204" pitchFamily="34" charset="0"/>
              </a:rPr>
              <a:t>25% affected</a:t>
            </a:r>
            <a:r>
              <a:rPr lang="en-US" altLang="en-US" sz="2200" b="1" dirty="0">
                <a:solidFill>
                  <a:srgbClr val="C00000"/>
                </a:solidFill>
                <a:latin typeface="Arial" panose="020B0604020202020204" pitchFamily="34" charset="0"/>
                <a:cs typeface="Arial" panose="020B0604020202020204" pitchFamily="34" charset="0"/>
              </a:rPr>
              <a:t>              </a:t>
            </a:r>
            <a:r>
              <a:rPr lang="en-US" altLang="en-US" sz="2200" dirty="0">
                <a:solidFill>
                  <a:srgbClr val="A50021"/>
                </a:solidFill>
                <a:latin typeface="Arial" panose="020B0604020202020204" pitchFamily="34" charset="0"/>
                <a:cs typeface="Arial" panose="020B0604020202020204" pitchFamily="34" charset="0"/>
              </a:rPr>
              <a:t>0% </a:t>
            </a:r>
            <a:r>
              <a:rPr lang="en-US" altLang="en-US" sz="2200" b="1" u="sng" dirty="0">
                <a:solidFill>
                  <a:srgbClr val="A50021"/>
                </a:solidFill>
                <a:latin typeface="Arial" panose="020B0604020202020204" pitchFamily="34" charset="0"/>
                <a:cs typeface="Arial" panose="020B0604020202020204" pitchFamily="34" charset="0"/>
              </a:rPr>
              <a:t>50% </a:t>
            </a:r>
            <a:r>
              <a:rPr lang="en-US" altLang="en-US" sz="2200" b="1" u="sng" dirty="0">
                <a:solidFill>
                  <a:srgbClr val="C00000"/>
                </a:solidFill>
                <a:latin typeface="Arial" panose="020B0604020202020204" pitchFamily="34" charset="0"/>
                <a:cs typeface="Arial" panose="020B0604020202020204" pitchFamily="34" charset="0"/>
              </a:rPr>
              <a:t>affected</a:t>
            </a:r>
          </a:p>
        </p:txBody>
      </p:sp>
    </p:spTree>
  </p:cSld>
  <p:clrMapOvr>
    <a:masterClrMapping/>
  </p:clrMapOvr>
  <mc:AlternateContent xmlns:mc="http://schemas.openxmlformats.org/markup-compatibility/2006" xmlns:p14="http://schemas.microsoft.com/office/powerpoint/2010/main">
    <mc:Choice Requires="p14">
      <p:transition spd="slow" p14:dur="2000" advTm="116497"/>
    </mc:Choice>
    <mc:Fallback xmlns="">
      <p:transition spd="slow" advTm="116497"/>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a:extLst>
              <a:ext uri="{FF2B5EF4-FFF2-40B4-BE49-F238E27FC236}">
                <a16:creationId xmlns:a16="http://schemas.microsoft.com/office/drawing/2014/main" id="{11819F4B-126F-B343-AFFC-BD6B5C0EEC95}"/>
              </a:ext>
            </a:extLst>
          </p:cNvPr>
          <p:cNvSpPr>
            <a:spLocks noGrp="1"/>
          </p:cNvSpPr>
          <p:nvPr>
            <p:ph type="title"/>
          </p:nvPr>
        </p:nvSpPr>
        <p:spPr>
          <a:xfrm>
            <a:off x="457200" y="704850"/>
            <a:ext cx="8229600" cy="1143000"/>
          </a:xfrm>
        </p:spPr>
        <p:txBody>
          <a:bodyPr/>
          <a:lstStyle/>
          <a:p>
            <a:r>
              <a:rPr lang="en-US" altLang="en-RS" sz="2400" dirty="0">
                <a:solidFill>
                  <a:schemeClr val="tx1"/>
                </a:solidFill>
                <a:latin typeface="Arial" panose="020B0604020202020204" pitchFamily="34" charset="0"/>
                <a:cs typeface="Times New Roman" panose="02020603050405020304" pitchFamily="18" charset="0"/>
              </a:rPr>
              <a:t>A number of normal and pathological conditions are inherited in an autosomal recessive manner:</a:t>
            </a:r>
          </a:p>
        </p:txBody>
      </p:sp>
      <p:sp>
        <p:nvSpPr>
          <p:cNvPr id="30723" name="Rectangle 5">
            <a:extLst>
              <a:ext uri="{FF2B5EF4-FFF2-40B4-BE49-F238E27FC236}">
                <a16:creationId xmlns:a16="http://schemas.microsoft.com/office/drawing/2014/main" id="{BD1B846A-DAEB-7D4F-BD91-ACE5A405D5F5}"/>
              </a:ext>
            </a:extLst>
          </p:cNvPr>
          <p:cNvSpPr>
            <a:spLocks noGrp="1"/>
          </p:cNvSpPr>
          <p:nvPr>
            <p:ph type="body" sz="half" idx="1"/>
          </p:nvPr>
        </p:nvSpPr>
        <p:spPr>
          <a:xfrm>
            <a:off x="4267200" y="2667000"/>
            <a:ext cx="4876800" cy="2971800"/>
          </a:xfrm>
        </p:spPr>
        <p:txBody>
          <a:bodyPr/>
          <a:lstStyle/>
          <a:p>
            <a:pPr eaLnBrk="1" hangingPunct="1">
              <a:lnSpc>
                <a:spcPct val="90000"/>
              </a:lnSpc>
            </a:pPr>
            <a:r>
              <a:rPr lang="en-US" sz="2400" b="1" dirty="0">
                <a:solidFill>
                  <a:srgbClr val="C00000"/>
                </a:solidFill>
                <a:latin typeface="Arial" panose="020B0604020202020204" pitchFamily="34" charset="0"/>
                <a:cs typeface="Arial" panose="020B0604020202020204" pitchFamily="34" charset="0"/>
              </a:rPr>
              <a:t>Pathological</a:t>
            </a:r>
            <a:r>
              <a:rPr lang="en-US" sz="2400" dirty="0">
                <a:latin typeface="Arial" panose="020B0604020202020204" pitchFamily="34" charset="0"/>
                <a:cs typeface="Arial" panose="020B0604020202020204" pitchFamily="34" charset="0"/>
              </a:rPr>
              <a:t> features: </a:t>
            </a:r>
          </a:p>
          <a:p>
            <a:pPr marL="0" indent="0" eaLnBrk="1" hangingPunct="1">
              <a:lnSpc>
                <a:spcPct val="90000"/>
              </a:lnSpc>
              <a:buNone/>
            </a:pPr>
            <a:r>
              <a:rPr lang="en-US" sz="2400" dirty="0">
                <a:latin typeface="Arial" panose="020B0604020202020204" pitchFamily="34" charset="0"/>
                <a:cs typeface="Arial" panose="020B0604020202020204" pitchFamily="34" charset="0"/>
              </a:rPr>
              <a:t>- night blindness, -</a:t>
            </a:r>
          </a:p>
          <a:p>
            <a:pPr marL="0" indent="0" eaLnBrk="1" hangingPunct="1">
              <a:lnSpc>
                <a:spcPct val="90000"/>
              </a:lnSpc>
              <a:buNone/>
            </a:pPr>
            <a:r>
              <a:rPr lang="en-US" sz="2400" dirty="0">
                <a:latin typeface="Arial" panose="020B0604020202020204" pitchFamily="34" charset="0"/>
                <a:cs typeface="Arial" panose="020B0604020202020204" pitchFamily="34" charset="0"/>
              </a:rPr>
              <a:t>- some forms of deafness, </a:t>
            </a:r>
          </a:p>
          <a:p>
            <a:pPr marL="0" indent="0" eaLnBrk="1" hangingPunct="1">
              <a:lnSpc>
                <a:spcPct val="90000"/>
              </a:lnSpc>
              <a:buNone/>
            </a:pPr>
            <a:r>
              <a:rPr lang="en-US" sz="2400" dirty="0">
                <a:latin typeface="Arial" panose="020B0604020202020204" pitchFamily="34" charset="0"/>
                <a:cs typeface="Arial" panose="020B0604020202020204" pitchFamily="34" charset="0"/>
              </a:rPr>
              <a:t>- sickle cell anemia, </a:t>
            </a:r>
          </a:p>
          <a:p>
            <a:pPr marL="0" indent="0" eaLnBrk="1" hangingPunct="1">
              <a:lnSpc>
                <a:spcPct val="90000"/>
              </a:lnSpc>
              <a:buNone/>
            </a:pPr>
            <a:r>
              <a:rPr lang="en-US" sz="2400" dirty="0">
                <a:latin typeface="Arial" panose="020B0604020202020204" pitchFamily="34" charset="0"/>
                <a:cs typeface="Arial" panose="020B0604020202020204" pitchFamily="34" charset="0"/>
              </a:rPr>
              <a:t>- metabolic disorders...</a:t>
            </a:r>
            <a:endParaRPr lang="en-US" altLang="en-RS" sz="2400" dirty="0">
              <a:latin typeface="Arial" panose="020B0604020202020204" pitchFamily="34" charset="0"/>
              <a:cs typeface="Arial" panose="020B0604020202020204" pitchFamily="34" charset="0"/>
            </a:endParaRPr>
          </a:p>
        </p:txBody>
      </p:sp>
      <p:sp>
        <p:nvSpPr>
          <p:cNvPr id="30724" name="Rectangle 6">
            <a:extLst>
              <a:ext uri="{FF2B5EF4-FFF2-40B4-BE49-F238E27FC236}">
                <a16:creationId xmlns:a16="http://schemas.microsoft.com/office/drawing/2014/main" id="{F935C342-574F-C24B-85A3-711BF588BB05}"/>
              </a:ext>
            </a:extLst>
          </p:cNvPr>
          <p:cNvSpPr>
            <a:spLocks noGrp="1"/>
          </p:cNvSpPr>
          <p:nvPr>
            <p:ph type="body" sz="half" idx="2"/>
          </p:nvPr>
        </p:nvSpPr>
        <p:spPr>
          <a:xfrm>
            <a:off x="228600" y="2667000"/>
            <a:ext cx="4038600" cy="2819400"/>
          </a:xfrm>
        </p:spPr>
        <p:txBody>
          <a:bodyPr/>
          <a:lstStyle/>
          <a:p>
            <a:r>
              <a:rPr lang="en-US" sz="2400" b="1" i="0" u="none" strike="noStrike" dirty="0">
                <a:solidFill>
                  <a:srgbClr val="C00000"/>
                </a:solidFill>
                <a:effectLst/>
                <a:latin typeface="arial" panose="020B0604020202020204" pitchFamily="34" charset="0"/>
              </a:rPr>
              <a:t>Normal</a:t>
            </a:r>
            <a:r>
              <a:rPr lang="en-US" sz="2400" b="1" i="0" u="none" strike="noStrike" dirty="0">
                <a:solidFill>
                  <a:srgbClr val="202124"/>
                </a:solidFill>
                <a:effectLst/>
                <a:latin typeface="arial" panose="020B0604020202020204" pitchFamily="34" charset="0"/>
              </a:rPr>
              <a:t> </a:t>
            </a:r>
            <a:r>
              <a:rPr lang="en-US" sz="2400" i="0" u="none" strike="noStrike" dirty="0">
                <a:solidFill>
                  <a:srgbClr val="202124"/>
                </a:solidFill>
                <a:effectLst/>
                <a:latin typeface="arial" panose="020B0604020202020204" pitchFamily="34" charset="0"/>
              </a:rPr>
              <a:t>features</a:t>
            </a:r>
            <a:r>
              <a:rPr lang="en-US" sz="2400" b="1" i="0" u="none" strike="noStrike" dirty="0">
                <a:solidFill>
                  <a:srgbClr val="202124"/>
                </a:solidFill>
                <a:effectLst/>
                <a:latin typeface="arial" panose="020B0604020202020204" pitchFamily="34" charset="0"/>
              </a:rPr>
              <a:t>: </a:t>
            </a:r>
          </a:p>
          <a:p>
            <a:pPr>
              <a:buFontTx/>
              <a:buChar char="-"/>
            </a:pPr>
            <a:r>
              <a:rPr lang="en-US" sz="2400" b="0" i="0" u="none" strike="noStrike" dirty="0">
                <a:solidFill>
                  <a:srgbClr val="202124"/>
                </a:solidFill>
                <a:effectLst/>
                <a:latin typeface="arial" panose="020B0604020202020204" pitchFamily="34" charset="0"/>
              </a:rPr>
              <a:t>fused earlobe, </a:t>
            </a:r>
          </a:p>
          <a:p>
            <a:pPr>
              <a:buFontTx/>
              <a:buChar char="-"/>
            </a:pPr>
            <a:r>
              <a:rPr lang="en-US" sz="2400" b="0" i="0" u="none" strike="noStrike" dirty="0">
                <a:solidFill>
                  <a:srgbClr val="202124"/>
                </a:solidFill>
                <a:effectLst/>
                <a:latin typeface="arial" panose="020B0604020202020204" pitchFamily="34" charset="0"/>
              </a:rPr>
              <a:t> normal number of fingers, </a:t>
            </a:r>
          </a:p>
          <a:p>
            <a:pPr>
              <a:buFontTx/>
              <a:buChar char="-"/>
            </a:pPr>
            <a:r>
              <a:rPr lang="en-US" sz="2400" b="0" i="0" u="none" strike="noStrike" dirty="0">
                <a:solidFill>
                  <a:srgbClr val="202124"/>
                </a:solidFill>
                <a:effectLst/>
                <a:latin typeface="arial" panose="020B0604020202020204" pitchFamily="34" charset="0"/>
              </a:rPr>
              <a:t>PTC insensitivity...</a:t>
            </a:r>
            <a:endParaRPr lang="en-US" altLang="en-RS" sz="2400" dirty="0">
              <a:latin typeface="Arial" panose="020B0604020202020204" pitchFamily="34" charset="0"/>
              <a:cs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92FDA4DC-CB8D-8343-8664-52DC60E80E36}"/>
              </a:ext>
            </a:extLst>
          </p:cNvPr>
          <p:cNvSpPr/>
          <p:nvPr/>
        </p:nvSpPr>
        <p:spPr>
          <a:xfrm>
            <a:off x="1295400" y="914400"/>
            <a:ext cx="6858000" cy="7620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err="1">
                <a:solidFill>
                  <a:schemeClr val="tx1"/>
                </a:solidFill>
                <a:latin typeface="Arial" charset="0"/>
              </a:rPr>
              <a:t>Familiy</a:t>
            </a:r>
            <a:r>
              <a:rPr lang="en-US" sz="2800" dirty="0">
                <a:solidFill>
                  <a:schemeClr val="tx1"/>
                </a:solidFill>
                <a:latin typeface="Arial" charset="0"/>
              </a:rPr>
              <a:t> tree showing AR inheritance</a:t>
            </a:r>
          </a:p>
        </p:txBody>
      </p:sp>
      <p:pic>
        <p:nvPicPr>
          <p:cNvPr id="18434" name="Picture 2" descr="Autosomal Recessive Inheritance – Michigan Genetics Resource Center">
            <a:extLst>
              <a:ext uri="{FF2B5EF4-FFF2-40B4-BE49-F238E27FC236}">
                <a16:creationId xmlns:a16="http://schemas.microsoft.com/office/drawing/2014/main" id="{97C1C01D-5B63-B746-AA72-BE38204AEC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1696278"/>
            <a:ext cx="6477000" cy="484200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D9F7F-29EB-D94B-B0AF-3EDB52F1BBDA}"/>
              </a:ext>
            </a:extLst>
          </p:cNvPr>
          <p:cNvSpPr>
            <a:spLocks noGrp="1"/>
          </p:cNvSpPr>
          <p:nvPr>
            <p:ph type="title"/>
          </p:nvPr>
        </p:nvSpPr>
        <p:spPr>
          <a:xfrm>
            <a:off x="236838" y="389378"/>
            <a:ext cx="8670324" cy="1143000"/>
          </a:xfrm>
        </p:spPr>
        <p:txBody>
          <a:bodyPr/>
          <a:lstStyle/>
          <a:p>
            <a:r>
              <a:rPr lang="sr-Latn-RS" sz="3600" b="1" dirty="0" err="1"/>
              <a:t>Phenylalanine</a:t>
            </a:r>
            <a:r>
              <a:rPr lang="sr-Latn-RS" sz="3600" b="1" dirty="0"/>
              <a:t> </a:t>
            </a:r>
            <a:r>
              <a:rPr lang="sr-Latn-RS" sz="3600" b="1" dirty="0" err="1"/>
              <a:t>methabolic</a:t>
            </a:r>
            <a:r>
              <a:rPr lang="sr-Latn-RS" sz="3600" b="1" dirty="0"/>
              <a:t> </a:t>
            </a:r>
            <a:r>
              <a:rPr lang="sr-Latn-RS" sz="3600" b="1" dirty="0" err="1"/>
              <a:t>pathway</a:t>
            </a:r>
            <a:r>
              <a:rPr lang="sr-Latn-RS" sz="3600" b="1" dirty="0"/>
              <a:t> </a:t>
            </a:r>
            <a:r>
              <a:rPr lang="sr-Latn-RS" sz="3600" b="1" dirty="0" err="1"/>
              <a:t>disorders</a:t>
            </a:r>
            <a:endParaRPr lang="sr-Latn-RS" sz="3600" b="1" dirty="0"/>
          </a:p>
        </p:txBody>
      </p:sp>
      <p:sp>
        <p:nvSpPr>
          <p:cNvPr id="3" name="Content Placeholder 2">
            <a:extLst>
              <a:ext uri="{FF2B5EF4-FFF2-40B4-BE49-F238E27FC236}">
                <a16:creationId xmlns:a16="http://schemas.microsoft.com/office/drawing/2014/main" id="{E451E81B-39EC-6049-B232-E74E7B74C4A5}"/>
              </a:ext>
            </a:extLst>
          </p:cNvPr>
          <p:cNvSpPr>
            <a:spLocks noGrp="1"/>
          </p:cNvSpPr>
          <p:nvPr>
            <p:ph idx="1"/>
          </p:nvPr>
        </p:nvSpPr>
        <p:spPr>
          <a:xfrm>
            <a:off x="695705" y="6468622"/>
            <a:ext cx="8229600" cy="381000"/>
          </a:xfrm>
        </p:spPr>
        <p:txBody>
          <a:bodyPr/>
          <a:lstStyle/>
          <a:p>
            <a:pPr marL="0" indent="0">
              <a:buNone/>
            </a:pPr>
            <a:r>
              <a:rPr lang="sr-Latn-RS" sz="2000" b="1" dirty="0" err="1">
                <a:solidFill>
                  <a:srgbClr val="7030A0"/>
                </a:solidFill>
                <a:latin typeface="Arial" panose="020B0604020202020204" pitchFamily="34" charset="0"/>
                <a:cs typeface="Arial" panose="020B0604020202020204" pitchFamily="34" charset="0"/>
              </a:rPr>
              <a:t>Phenylketonuria</a:t>
            </a:r>
            <a:r>
              <a:rPr lang="sr-Latn-RS" sz="2000" dirty="0">
                <a:latin typeface="Arial" panose="020B0604020202020204" pitchFamily="34" charset="0"/>
                <a:cs typeface="Arial" panose="020B0604020202020204" pitchFamily="34" charset="0"/>
              </a:rPr>
              <a:t>, </a:t>
            </a:r>
            <a:r>
              <a:rPr lang="sr-Latn-RS" sz="2000" b="1" dirty="0" err="1">
                <a:solidFill>
                  <a:srgbClr val="C00000"/>
                </a:solidFill>
                <a:latin typeface="Arial" panose="020B0604020202020204" pitchFamily="34" charset="0"/>
                <a:cs typeface="Arial" panose="020B0604020202020204" pitchFamily="34" charset="0"/>
              </a:rPr>
              <a:t>alkaptonuria</a:t>
            </a:r>
            <a:r>
              <a:rPr lang="sr-Latn-RS" sz="2000" dirty="0">
                <a:latin typeface="Arial" panose="020B0604020202020204" pitchFamily="34" charset="0"/>
                <a:cs typeface="Arial" panose="020B0604020202020204" pitchFamily="34" charset="0"/>
              </a:rPr>
              <a:t>, </a:t>
            </a:r>
            <a:r>
              <a:rPr lang="sr-Latn-RS" sz="2000" b="1" dirty="0" err="1">
                <a:solidFill>
                  <a:schemeClr val="accent1">
                    <a:lumMod val="75000"/>
                  </a:schemeClr>
                </a:solidFill>
                <a:latin typeface="Arial" panose="020B0604020202020204" pitchFamily="34" charset="0"/>
                <a:cs typeface="Arial" panose="020B0604020202020204" pitchFamily="34" charset="0"/>
              </a:rPr>
              <a:t>hypothyroid</a:t>
            </a:r>
            <a:r>
              <a:rPr lang="sr-Latn-RS" sz="2000" b="1" dirty="0">
                <a:solidFill>
                  <a:schemeClr val="accent1">
                    <a:lumMod val="75000"/>
                  </a:schemeClr>
                </a:solidFill>
                <a:latin typeface="Arial" panose="020B0604020202020204" pitchFamily="34" charset="0"/>
                <a:cs typeface="Arial" panose="020B0604020202020204" pitchFamily="34" charset="0"/>
              </a:rPr>
              <a:t> </a:t>
            </a:r>
            <a:r>
              <a:rPr lang="sr-Latn-RS" sz="2000" b="1" dirty="0" err="1">
                <a:solidFill>
                  <a:schemeClr val="accent1">
                    <a:lumMod val="75000"/>
                  </a:schemeClr>
                </a:solidFill>
                <a:latin typeface="Arial" panose="020B0604020202020204" pitchFamily="34" charset="0"/>
                <a:cs typeface="Arial" panose="020B0604020202020204" pitchFamily="34" charset="0"/>
              </a:rPr>
              <a:t>cretinism</a:t>
            </a:r>
            <a:r>
              <a:rPr lang="sr-Latn-RS" sz="2000" dirty="0">
                <a:latin typeface="Arial" panose="020B0604020202020204" pitchFamily="34" charset="0"/>
                <a:cs typeface="Arial" panose="020B0604020202020204" pitchFamily="34" charset="0"/>
              </a:rPr>
              <a:t>, </a:t>
            </a:r>
            <a:r>
              <a:rPr lang="sr-Latn-RS" sz="2000" b="1" dirty="0" err="1">
                <a:solidFill>
                  <a:srgbClr val="FFC000"/>
                </a:solidFill>
                <a:latin typeface="Arial" panose="020B0604020202020204" pitchFamily="34" charset="0"/>
                <a:cs typeface="Arial" panose="020B0604020202020204" pitchFamily="34" charset="0"/>
              </a:rPr>
              <a:t>albinism</a:t>
            </a:r>
            <a:endParaRPr lang="sr-Latn-RS" sz="2000" b="1" dirty="0">
              <a:solidFill>
                <a:srgbClr val="FFC000"/>
              </a:solidFill>
              <a:latin typeface="Arial" panose="020B0604020202020204" pitchFamily="34" charset="0"/>
              <a:cs typeface="Arial" panose="020B0604020202020204" pitchFamily="34" charset="0"/>
            </a:endParaRPr>
          </a:p>
        </p:txBody>
      </p:sp>
      <p:pic>
        <p:nvPicPr>
          <p:cNvPr id="21506" name="Picture 2" descr="Phenylalanine metabolic pathway">
            <a:extLst>
              <a:ext uri="{FF2B5EF4-FFF2-40B4-BE49-F238E27FC236}">
                <a16:creationId xmlns:a16="http://schemas.microsoft.com/office/drawing/2014/main" id="{5B800497-D73C-4A47-B545-F023BBB945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545773"/>
            <a:ext cx="6324600" cy="4865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592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381000"/>
            <a:ext cx="8229600" cy="91440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Monohybrid cross</a:t>
            </a:r>
            <a:endParaRPr lang="sr-Cyrl-CS" altLang="en-US" sz="3200" b="1" dirty="0">
              <a:solidFill>
                <a:schemeClr val="tx1"/>
              </a:solidFill>
              <a:latin typeface="Arial" panose="020B0604020202020204" pitchFamily="34" charset="0"/>
              <a:cs typeface="Arial" panose="020B0604020202020204" pitchFamily="34" charset="0"/>
            </a:endParaRPr>
          </a:p>
        </p:txBody>
      </p:sp>
      <p:sp>
        <p:nvSpPr>
          <p:cNvPr id="11267" name="Rectangle 3"/>
          <p:cNvSpPr>
            <a:spLocks noGrp="1" noChangeArrowheads="1"/>
          </p:cNvSpPr>
          <p:nvPr>
            <p:ph idx="1"/>
          </p:nvPr>
        </p:nvSpPr>
        <p:spPr/>
        <p:txBody>
          <a:bodyPr/>
          <a:lstStyle/>
          <a:p>
            <a:pPr eaLnBrk="1" hangingPunct="1">
              <a:buNone/>
            </a:pPr>
            <a:r>
              <a:rPr lang="en-US" altLang="en-US" sz="2400" dirty="0">
                <a:latin typeface="Arial" panose="020B0604020202020204" pitchFamily="34" charset="0"/>
                <a:cs typeface="Arial" panose="020B0604020202020204" pitchFamily="34" charset="0"/>
              </a:rPr>
              <a:t>Monohybrid crosses are crosses that examine the inheritance of only </a:t>
            </a:r>
            <a:r>
              <a:rPr lang="en-US" altLang="en-US" sz="2400" b="1" dirty="0">
                <a:latin typeface="Arial" panose="020B0604020202020204" pitchFamily="34" charset="0"/>
                <a:cs typeface="Arial" panose="020B0604020202020204" pitchFamily="34" charset="0"/>
              </a:rPr>
              <a:t>one</a:t>
            </a:r>
            <a:r>
              <a:rPr lang="en-US" altLang="en-US" sz="2400" dirty="0">
                <a:latin typeface="Arial" panose="020B0604020202020204" pitchFamily="34" charset="0"/>
                <a:cs typeface="Arial" panose="020B0604020202020204" pitchFamily="34" charset="0"/>
              </a:rPr>
              <a:t> specific traits.</a:t>
            </a:r>
            <a:endParaRPr lang="sr-Cyrl-CS" altLang="en-US" sz="2400" b="1"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Cyrl-CS" altLang="en-US" sz="2400" b="1" dirty="0">
                <a:latin typeface="Arial" panose="020B0604020202020204" pitchFamily="34" charset="0"/>
                <a:cs typeface="Arial" panose="020B0604020202020204" pitchFamily="34" charset="0"/>
              </a:rPr>
              <a:t> </a:t>
            </a:r>
            <a:endParaRPr lang="sr-Latn-CS" altLang="en-US" sz="2400" b="1" dirty="0">
              <a:latin typeface="Arial" panose="020B0604020202020204" pitchFamily="34" charset="0"/>
              <a:cs typeface="Arial" panose="020B0604020202020204" pitchFamily="34" charset="0"/>
            </a:endParaRPr>
          </a:p>
          <a:p>
            <a:pPr eaLnBrk="1" hangingPunct="1">
              <a:buFontTx/>
              <a:buNone/>
            </a:pPr>
            <a:r>
              <a:rPr lang="sr-Latn-CS" altLang="en-US" sz="2400" dirty="0">
                <a:latin typeface="Arial" panose="020B0604020202020204" pitchFamily="34" charset="0"/>
                <a:cs typeface="Arial" panose="020B0604020202020204" pitchFamily="34" charset="0"/>
              </a:rPr>
              <a:t>P        AA x aa</a:t>
            </a:r>
          </a:p>
          <a:p>
            <a:pPr eaLnBrk="1" hangingPunct="1">
              <a:buFontTx/>
              <a:buNone/>
            </a:pPr>
            <a:r>
              <a:rPr lang="sr-Latn-CS" altLang="en-US" sz="2400" dirty="0">
                <a:solidFill>
                  <a:srgbClr val="C00000"/>
                </a:solidFill>
                <a:latin typeface="Arial" panose="020B0604020202020204" pitchFamily="34" charset="0"/>
                <a:cs typeface="Arial" panose="020B0604020202020204" pitchFamily="34" charset="0"/>
              </a:rPr>
              <a:t>F1</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r>
              <a:rPr lang="en-US" altLang="en-US" sz="2400" dirty="0">
                <a:latin typeface="Arial" panose="020B0604020202020204" pitchFamily="34" charset="0"/>
                <a:cs typeface="Arial" panose="020B0604020202020204" pitchFamily="34" charset="0"/>
              </a:rPr>
              <a:t> x</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Aa</a:t>
            </a:r>
          </a:p>
          <a:p>
            <a:pPr eaLnBrk="1" hangingPunct="1">
              <a:buFontTx/>
              <a:buNone/>
            </a:pPr>
            <a:r>
              <a:rPr lang="sr-Latn-CS" altLang="en-US" sz="2400" dirty="0">
                <a:latin typeface="Arial" panose="020B0604020202020204" pitchFamily="34" charset="0"/>
                <a:cs typeface="Arial" panose="020B0604020202020204" pitchFamily="34" charset="0"/>
              </a:rPr>
              <a:t>G       A, a, A, a</a:t>
            </a:r>
          </a:p>
          <a:p>
            <a:pPr eaLnBrk="1" hangingPunct="1">
              <a:buFontTx/>
              <a:buNone/>
            </a:pPr>
            <a:r>
              <a:rPr lang="sr-Latn-CS" altLang="en-US" sz="2400" b="1" dirty="0">
                <a:latin typeface="Arial" panose="020B0604020202020204" pitchFamily="34" charset="0"/>
                <a:cs typeface="Arial" panose="020B0604020202020204" pitchFamily="34" charset="0"/>
              </a:rPr>
              <a:t>F2     AA, Aa, Aa, aa</a:t>
            </a:r>
          </a:p>
          <a:p>
            <a:pPr eaLnBrk="1" hangingPunct="1">
              <a:buFontTx/>
              <a:buNone/>
            </a:pPr>
            <a:r>
              <a:rPr lang="en-US" altLang="en-US" sz="2400" b="1" dirty="0">
                <a:latin typeface="Arial" panose="020B0604020202020204" pitchFamily="34" charset="0"/>
                <a:cs typeface="Arial" panose="020B0604020202020204" pitchFamily="34" charset="0"/>
              </a:rPr>
              <a:t>f</a:t>
            </a:r>
            <a:r>
              <a:rPr lang="sr-Latn-CS" altLang="en-US" sz="2400" b="1"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               </a:t>
            </a:r>
            <a:r>
              <a:rPr lang="sr-Latn-CS" altLang="en-US" sz="2400" dirty="0">
                <a:solidFill>
                  <a:srgbClr val="C00000"/>
                </a:solidFill>
                <a:latin typeface="Arial" panose="020B0604020202020204" pitchFamily="34" charset="0"/>
                <a:cs typeface="Arial" panose="020B0604020202020204" pitchFamily="34" charset="0"/>
              </a:rPr>
              <a:t>3   </a:t>
            </a:r>
            <a:r>
              <a:rPr lang="sr-Latn-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 :  </a:t>
            </a:r>
            <a:r>
              <a:rPr lang="en-US" altLang="en-US" sz="2400" dirty="0">
                <a:solidFill>
                  <a:srgbClr val="C00000"/>
                </a:solidFill>
                <a:latin typeface="Arial" panose="020B0604020202020204" pitchFamily="34" charset="0"/>
                <a:cs typeface="Arial" panose="020B0604020202020204" pitchFamily="34" charset="0"/>
              </a:rPr>
              <a:t>1</a:t>
            </a:r>
          </a:p>
          <a:p>
            <a:pPr eaLnBrk="1" hangingPunct="1">
              <a:buFontTx/>
              <a:buNone/>
            </a:pPr>
            <a:r>
              <a:rPr lang="en-US" altLang="en-US" sz="2400" b="1" dirty="0">
                <a:latin typeface="Arial" panose="020B0604020202020204" pitchFamily="34" charset="0"/>
                <a:cs typeface="Arial" panose="020B0604020202020204" pitchFamily="34" charset="0"/>
              </a:rPr>
              <a:t>g</a:t>
            </a:r>
            <a:r>
              <a:rPr lang="en-US" altLang="en-US" sz="2400" dirty="0">
                <a:solidFill>
                  <a:srgbClr val="C00000"/>
                </a:solidFill>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      </a:t>
            </a:r>
            <a:r>
              <a:rPr lang="en-US" altLang="en-US" sz="2400" dirty="0">
                <a:solidFill>
                  <a:srgbClr val="C00000"/>
                </a:solidFill>
                <a:latin typeface="Arial" panose="020B0604020202020204" pitchFamily="34" charset="0"/>
                <a:cs typeface="Arial" panose="020B0604020202020204" pitchFamily="34" charset="0"/>
              </a:rPr>
              <a:t>1</a:t>
            </a:r>
            <a:r>
              <a:rPr lang="en-US" altLang="en-US" sz="2400" dirty="0">
                <a:latin typeface="Arial" panose="020B0604020202020204" pitchFamily="34" charset="0"/>
                <a:cs typeface="Arial" panose="020B0604020202020204" pitchFamily="34" charset="0"/>
              </a:rPr>
              <a:t>  :     </a:t>
            </a:r>
            <a:r>
              <a:rPr lang="en-US" altLang="en-US" sz="2400" dirty="0">
                <a:solidFill>
                  <a:srgbClr val="C00000"/>
                </a:solidFill>
                <a:latin typeface="Arial" panose="020B0604020202020204" pitchFamily="34" charset="0"/>
                <a:cs typeface="Arial" panose="020B0604020202020204" pitchFamily="34" charset="0"/>
              </a:rPr>
              <a:t>2</a:t>
            </a:r>
            <a:r>
              <a:rPr lang="en-US" altLang="en-US" sz="2400" dirty="0">
                <a:latin typeface="Arial" panose="020B0604020202020204" pitchFamily="34" charset="0"/>
                <a:cs typeface="Arial" panose="020B0604020202020204" pitchFamily="34" charset="0"/>
              </a:rPr>
              <a:t>      :  </a:t>
            </a:r>
            <a:r>
              <a:rPr lang="en-US" altLang="en-US" sz="2400" dirty="0">
                <a:solidFill>
                  <a:srgbClr val="C00000"/>
                </a:solidFill>
                <a:latin typeface="Arial" panose="020B0604020202020204" pitchFamily="34" charset="0"/>
                <a:cs typeface="Arial" panose="020B0604020202020204" pitchFamily="34" charset="0"/>
              </a:rPr>
              <a:t>1</a:t>
            </a:r>
          </a:p>
        </p:txBody>
      </p:sp>
    </p:spTree>
  </p:cSld>
  <p:clrMapOvr>
    <a:masterClrMapping/>
  </p:clrMapOvr>
  <mc:AlternateContent xmlns:mc="http://schemas.openxmlformats.org/markup-compatibility/2006" xmlns:p14="http://schemas.microsoft.com/office/powerpoint/2010/main">
    <mc:Choice Requires="p14">
      <p:transition spd="slow" p14:dur="2000" advTm="350049"/>
    </mc:Choice>
    <mc:Fallback xmlns="">
      <p:transition spd="slow" advTm="35004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9111E8D-7139-D442-A655-DBA019C9282D}"/>
              </a:ext>
            </a:extLst>
          </p:cNvPr>
          <p:cNvSpPr>
            <a:spLocks noGrp="1" noRot="1" noChangeArrowheads="1"/>
          </p:cNvSpPr>
          <p:nvPr>
            <p:ph type="title"/>
          </p:nvPr>
        </p:nvSpPr>
        <p:spPr>
          <a:xfrm>
            <a:off x="304800" y="228600"/>
            <a:ext cx="8229600" cy="1143000"/>
          </a:xfrm>
        </p:spPr>
        <p:txBody>
          <a:bodyPr/>
          <a:lstStyle/>
          <a:p>
            <a:pPr marL="53975" eaLnBrk="1" hangingPunct="1"/>
            <a:r>
              <a:rPr lang="en-US" altLang="en-RS" sz="3200" b="1" dirty="0">
                <a:solidFill>
                  <a:schemeClr val="tx1"/>
                </a:solidFill>
                <a:latin typeface="Arial" panose="020B0604020202020204" pitchFamily="34" charset="0"/>
                <a:cs typeface="Arial" panose="020B0604020202020204" pitchFamily="34" charset="0"/>
              </a:rPr>
              <a:t>Metabolic disorders</a:t>
            </a:r>
            <a:endParaRPr lang="en-US" altLang="en-RS" sz="3200" b="1" dirty="0">
              <a:solidFill>
                <a:srgbClr val="FF0000"/>
              </a:solidFill>
              <a:latin typeface="Arial" panose="020B0604020202020204" pitchFamily="34" charset="0"/>
              <a:cs typeface="Arial" panose="020B0604020202020204" pitchFamily="34" charset="0"/>
            </a:endParaRPr>
          </a:p>
        </p:txBody>
      </p:sp>
      <p:sp>
        <p:nvSpPr>
          <p:cNvPr id="34819" name="Rectangle 3">
            <a:extLst>
              <a:ext uri="{FF2B5EF4-FFF2-40B4-BE49-F238E27FC236}">
                <a16:creationId xmlns:a16="http://schemas.microsoft.com/office/drawing/2014/main" id="{B96413C2-1F7D-1344-8C08-EDDA18868F3D}"/>
              </a:ext>
            </a:extLst>
          </p:cNvPr>
          <p:cNvSpPr>
            <a:spLocks noGrp="1" noChangeArrowheads="1"/>
          </p:cNvSpPr>
          <p:nvPr>
            <p:ph idx="1"/>
          </p:nvPr>
        </p:nvSpPr>
        <p:spPr>
          <a:xfrm>
            <a:off x="381000" y="1447800"/>
            <a:ext cx="8229600" cy="4389438"/>
          </a:xfrm>
        </p:spPr>
        <p:txBody>
          <a:bodyPr/>
          <a:lstStyle/>
          <a:p>
            <a:pPr marL="609600" indent="-609600" eaLnBrk="1" hangingPunct="1">
              <a:buFont typeface="Wingdings" pitchFamily="2" charset="2"/>
              <a:buAutoNum type="arabicPeriod"/>
            </a:pPr>
            <a:endParaRPr lang="en-US" altLang="en-RS" sz="2000" dirty="0">
              <a:latin typeface="Times New Roman" panose="02020603050405020304" pitchFamily="18" charset="0"/>
              <a:cs typeface="Times New Roman" panose="02020603050405020304" pitchFamily="18" charset="0"/>
            </a:endParaRPr>
          </a:p>
          <a:p>
            <a:pPr marL="609600" indent="-609600" eaLnBrk="1" hangingPunct="1"/>
            <a:r>
              <a:rPr lang="en-US" altLang="en-RS" sz="2400" dirty="0">
                <a:latin typeface="Arial" panose="020B0604020202020204" pitchFamily="34" charset="0"/>
                <a:cs typeface="Arial" panose="020B0604020202020204" pitchFamily="34" charset="0"/>
              </a:rPr>
              <a:t>Most often, the parents are phenotypically normal heterozygous carriers of the mutated gene. </a:t>
            </a:r>
          </a:p>
          <a:p>
            <a:pPr marL="609600" indent="-609600" eaLnBrk="1" hangingPunct="1"/>
            <a:r>
              <a:rPr lang="en-US" altLang="en-RS" sz="2400" dirty="0">
                <a:latin typeface="Arial" panose="020B0604020202020204" pitchFamily="34" charset="0"/>
                <a:cs typeface="Arial" panose="020B0604020202020204" pitchFamily="34" charset="0"/>
              </a:rPr>
              <a:t>There are also families where both parents are affected homozygotes and give birth to phenotypically normal children. </a:t>
            </a:r>
          </a:p>
          <a:p>
            <a:pPr marL="609600" indent="-609600" eaLnBrk="1" hangingPunct="1"/>
            <a:r>
              <a:rPr lang="en-US" altLang="en-RS" sz="2400" dirty="0">
                <a:latin typeface="Arial" panose="020B0604020202020204" pitchFamily="34" charset="0"/>
                <a:cs typeface="Arial" panose="020B0604020202020204" pitchFamily="34" charset="0"/>
              </a:rPr>
              <a:t>Example: Homozygous albino parents can be carriers of mutations of different genes with the same phenotypic effect (genocopy), and their offspring are heterozygotes with two different mutations (two enzymes regulate melanin biosynthesis).</a:t>
            </a:r>
            <a:endParaRPr lang="en-US" altLang="en-RS" sz="2400" b="1" dirty="0">
              <a:solidFill>
                <a:srgbClr val="C00000"/>
              </a:solidFill>
              <a:latin typeface="Arial" panose="020B0604020202020204" pitchFamily="34" charset="0"/>
              <a:cs typeface="Arial" panose="020B0604020202020204" pitchFamily="34" charset="0"/>
            </a:endParaRPr>
          </a:p>
          <a:p>
            <a:pPr marL="609600" indent="-609600" eaLnBrk="1" hangingPunct="1">
              <a:buFont typeface="Wingdings" pitchFamily="2" charset="2"/>
              <a:buNone/>
            </a:pPr>
            <a:r>
              <a:rPr lang="en-US" altLang="en-RS" sz="2400" b="1" dirty="0">
                <a:solidFill>
                  <a:srgbClr val="C00000"/>
                </a:solidFill>
                <a:latin typeface="Arial" panose="020B0604020202020204" pitchFamily="34" charset="0"/>
                <a:cs typeface="Arial" panose="020B0604020202020204" pitchFamily="34" charset="0"/>
              </a:rPr>
              <a:t>AA bb</a:t>
            </a:r>
            <a:r>
              <a:rPr lang="sr-Cyrl-CS" altLang="en-RS" sz="2400" b="1" dirty="0">
                <a:solidFill>
                  <a:srgbClr val="C00000"/>
                </a:solidFill>
                <a:latin typeface="Arial" panose="020B0604020202020204" pitchFamily="34" charset="0"/>
                <a:cs typeface="Arial" panose="020B0604020202020204" pitchFamily="34" charset="0"/>
              </a:rPr>
              <a:t> </a:t>
            </a:r>
            <a:r>
              <a:rPr lang="en-US" altLang="en-RS" sz="2400" b="1" dirty="0">
                <a:solidFill>
                  <a:srgbClr val="C00000"/>
                </a:solidFill>
                <a:latin typeface="Arial" panose="020B0604020202020204" pitchFamily="34" charset="0"/>
                <a:cs typeface="Arial" panose="020B0604020202020204" pitchFamily="34" charset="0"/>
              </a:rPr>
              <a:t>- albino     aa BB</a:t>
            </a:r>
            <a:r>
              <a:rPr lang="sr-Cyrl-CS" altLang="en-RS" sz="2400" b="1" dirty="0">
                <a:solidFill>
                  <a:srgbClr val="C00000"/>
                </a:solidFill>
                <a:latin typeface="Arial" panose="020B0604020202020204" pitchFamily="34" charset="0"/>
                <a:cs typeface="Arial" panose="020B0604020202020204" pitchFamily="34" charset="0"/>
              </a:rPr>
              <a:t> </a:t>
            </a:r>
            <a:r>
              <a:rPr lang="en-US" altLang="en-RS" sz="2400" b="1" dirty="0">
                <a:solidFill>
                  <a:srgbClr val="C00000"/>
                </a:solidFill>
                <a:latin typeface="Arial" panose="020B0604020202020204" pitchFamily="34" charset="0"/>
                <a:cs typeface="Arial" panose="020B0604020202020204" pitchFamily="34" charset="0"/>
              </a:rPr>
              <a:t>- </a:t>
            </a:r>
            <a:r>
              <a:rPr lang="en-US" altLang="en-RS" sz="2400" b="1" dirty="0" err="1">
                <a:solidFill>
                  <a:srgbClr val="C00000"/>
                </a:solidFill>
                <a:latin typeface="Arial" panose="020B0604020202020204" pitchFamily="34" charset="0"/>
                <a:cs typeface="Arial" panose="020B0604020202020204" pitchFamily="34" charset="0"/>
              </a:rPr>
              <a:t>aalbino</a:t>
            </a:r>
            <a:r>
              <a:rPr lang="en-US" altLang="en-RS" sz="2400" b="1" dirty="0">
                <a:solidFill>
                  <a:srgbClr val="C00000"/>
                </a:solidFill>
                <a:latin typeface="Arial" panose="020B0604020202020204" pitchFamily="34" charset="0"/>
                <a:cs typeface="Arial" panose="020B0604020202020204" pitchFamily="34" charset="0"/>
              </a:rPr>
              <a:t>   Aa Bb</a:t>
            </a:r>
            <a:r>
              <a:rPr lang="sr-Cyrl-CS" altLang="en-RS" sz="2400" b="1" dirty="0">
                <a:solidFill>
                  <a:srgbClr val="C00000"/>
                </a:solidFill>
                <a:latin typeface="Arial" panose="020B0604020202020204" pitchFamily="34" charset="0"/>
                <a:cs typeface="Arial" panose="020B0604020202020204" pitchFamily="34" charset="0"/>
              </a:rPr>
              <a:t> </a:t>
            </a:r>
            <a:r>
              <a:rPr lang="en-US" altLang="en-RS" sz="2400" b="1" dirty="0">
                <a:solidFill>
                  <a:srgbClr val="C00000"/>
                </a:solidFill>
                <a:latin typeface="Arial" panose="020B0604020202020204" pitchFamily="34" charset="0"/>
                <a:cs typeface="Arial" panose="020B0604020202020204" pitchFamily="34" charset="0"/>
              </a:rPr>
              <a:t>-</a:t>
            </a:r>
            <a:r>
              <a:rPr lang="sr-Cyrl-CS" altLang="en-RS" sz="2400" b="1" dirty="0">
                <a:solidFill>
                  <a:srgbClr val="C00000"/>
                </a:solidFill>
                <a:latin typeface="Arial" panose="020B0604020202020204" pitchFamily="34" charset="0"/>
                <a:cs typeface="Arial" panose="020B0604020202020204" pitchFamily="34" charset="0"/>
              </a:rPr>
              <a:t> </a:t>
            </a:r>
            <a:r>
              <a:rPr lang="en-US" altLang="en-RS" sz="2400" b="1" dirty="0">
                <a:solidFill>
                  <a:srgbClr val="C00000"/>
                </a:solidFill>
                <a:latin typeface="Arial" panose="020B0604020202020204" pitchFamily="34" charset="0"/>
                <a:cs typeface="Arial" panose="020B0604020202020204" pitchFamily="34" charset="0"/>
              </a:rPr>
              <a:t>normal</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D830A280-5234-C64C-9A58-33B41789AEC4}"/>
              </a:ext>
            </a:extLst>
          </p:cNvPr>
          <p:cNvSpPr>
            <a:spLocks noGrp="1" noRot="1" noChangeArrowheads="1"/>
          </p:cNvSpPr>
          <p:nvPr>
            <p:ph type="title"/>
          </p:nvPr>
        </p:nvSpPr>
        <p:spPr/>
        <p:txBody>
          <a:bodyPr/>
          <a:lstStyle/>
          <a:p>
            <a:pPr marL="53975" eaLnBrk="1" hangingPunct="1"/>
            <a:r>
              <a:rPr lang="en-US" altLang="en-RS" sz="4400" b="1" dirty="0">
                <a:solidFill>
                  <a:schemeClr val="tx1"/>
                </a:solidFill>
                <a:latin typeface="Arial" panose="020B0604020202020204" pitchFamily="34" charset="0"/>
              </a:rPr>
              <a:t>Albinism</a:t>
            </a:r>
            <a:endParaRPr lang="sr-Cyrl-CS" altLang="en-RS" b="1" dirty="0">
              <a:solidFill>
                <a:schemeClr val="tx1"/>
              </a:solidFill>
              <a:latin typeface="Arial" panose="020B0604020202020204" pitchFamily="34" charset="0"/>
            </a:endParaRPr>
          </a:p>
        </p:txBody>
      </p:sp>
      <p:pic>
        <p:nvPicPr>
          <p:cNvPr id="35843" name="Picture 8" descr="albinism">
            <a:extLst>
              <a:ext uri="{FF2B5EF4-FFF2-40B4-BE49-F238E27FC236}">
                <a16:creationId xmlns:a16="http://schemas.microsoft.com/office/drawing/2014/main" id="{AB18E55B-35FB-2D4D-A2E2-53BBD361D3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28925"/>
            <a:ext cx="45720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12" descr="Albino%2520Animals%2520White%252016">
            <a:extLst>
              <a:ext uri="{FF2B5EF4-FFF2-40B4-BE49-F238E27FC236}">
                <a16:creationId xmlns:a16="http://schemas.microsoft.com/office/drawing/2014/main" id="{73E8059A-4952-A244-A2AF-E9817C01D7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9013" y="4656138"/>
            <a:ext cx="1804987" cy="220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14" descr="albinokids">
            <a:extLst>
              <a:ext uri="{FF2B5EF4-FFF2-40B4-BE49-F238E27FC236}">
                <a16:creationId xmlns:a16="http://schemas.microsoft.com/office/drawing/2014/main" id="{2184A135-FA22-E94C-9141-625136C378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02200" y="0"/>
            <a:ext cx="42418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16" descr="Go to fullsize image">
            <a:hlinkClick r:id="rId5"/>
            <a:extLst>
              <a:ext uri="{FF2B5EF4-FFF2-40B4-BE49-F238E27FC236}">
                <a16:creationId xmlns:a16="http://schemas.microsoft.com/office/drawing/2014/main" id="{3DC689BE-AA07-DD4E-8DFD-1B4427EC315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24400" y="4800600"/>
            <a:ext cx="2514600" cy="174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533400"/>
            <a:ext cx="9144000" cy="114300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3. </a:t>
            </a:r>
            <a:r>
              <a:rPr lang="en-US" altLang="en-US" sz="3200" b="1" dirty="0">
                <a:solidFill>
                  <a:srgbClr val="C00000"/>
                </a:solidFill>
                <a:latin typeface="Arial" panose="020B0604020202020204" pitchFamily="34" charset="0"/>
                <a:cs typeface="Arial" panose="020B0604020202020204" pitchFamily="34" charset="0"/>
              </a:rPr>
              <a:t>Sex-linked inheritance</a:t>
            </a:r>
          </a:p>
        </p:txBody>
      </p:sp>
      <p:sp>
        <p:nvSpPr>
          <p:cNvPr id="24579" name="Rectangle 3"/>
          <p:cNvSpPr>
            <a:spLocks noGrp="1" noChangeArrowheads="1"/>
          </p:cNvSpPr>
          <p:nvPr>
            <p:ph idx="1"/>
          </p:nvPr>
        </p:nvSpPr>
        <p:spPr>
          <a:xfrm>
            <a:off x="228600" y="1935163"/>
            <a:ext cx="8686800" cy="4770437"/>
          </a:xfrm>
        </p:spPr>
        <p:txBody>
          <a:bodyPr/>
          <a:lstStyle/>
          <a:p>
            <a:pPr eaLnBrk="1" hangingPunct="1">
              <a:buNone/>
            </a:pPr>
            <a:r>
              <a:rPr lang="sr-Latn-CS" altLang="en-US" sz="2400" b="1" i="1" u="sng" dirty="0">
                <a:latin typeface="Arial" panose="020B0604020202020204" pitchFamily="34" charset="0"/>
                <a:cs typeface="Arial" panose="020B0604020202020204" pitchFamily="34" charset="0"/>
              </a:rPr>
              <a:t>X-Linked Inheritance- </a:t>
            </a:r>
            <a:r>
              <a:rPr lang="sr-Latn-CS" altLang="en-US" sz="2400" dirty="0">
                <a:latin typeface="Arial" panose="020B0604020202020204" pitchFamily="34" charset="0"/>
                <a:cs typeface="Arial" panose="020B0604020202020204" pitchFamily="34" charset="0"/>
              </a:rPr>
              <a:t>genetic conditions associated with mutations in genes on the X chromosome.</a:t>
            </a:r>
          </a:p>
          <a:p>
            <a:pPr eaLnBrk="1" hangingPunct="1">
              <a:buFontTx/>
              <a:buNone/>
            </a:pPr>
            <a:endParaRPr lang="sr-Latn-CS" altLang="en-US" sz="2200" b="1" dirty="0">
              <a:latin typeface="Arial" panose="020B0604020202020204" pitchFamily="34" charset="0"/>
              <a:cs typeface="Arial" panose="020B0604020202020204" pitchFamily="34" charset="0"/>
            </a:endParaRPr>
          </a:p>
          <a:p>
            <a:pPr eaLnBrk="1" hangingPunct="1">
              <a:buNone/>
            </a:pPr>
            <a:r>
              <a:rPr lang="en-US" altLang="en-US" sz="2400" b="1" dirty="0" err="1">
                <a:solidFill>
                  <a:srgbClr val="C00000"/>
                </a:solidFill>
                <a:latin typeface="Arial" panose="020B0604020202020204" pitchFamily="34" charset="0"/>
                <a:cs typeface="Arial" panose="020B0604020202020204" pitchFamily="34" charset="0"/>
              </a:rPr>
              <a:t>А</a:t>
            </a:r>
            <a:r>
              <a:rPr lang="en-US" altLang="en-US" sz="2400" b="1" dirty="0">
                <a:solidFill>
                  <a:srgbClr val="C00000"/>
                </a:solidFill>
                <a:latin typeface="Arial" panose="020B0604020202020204" pitchFamily="34" charset="0"/>
                <a:cs typeface="Arial" panose="020B0604020202020204" pitchFamily="34" charset="0"/>
              </a:rPr>
              <a:t>) </a:t>
            </a:r>
            <a:r>
              <a:rPr lang="sr-Latn-CS" altLang="en-US" sz="2400" b="1" dirty="0">
                <a:solidFill>
                  <a:srgbClr val="C00000"/>
                </a:solidFill>
                <a:latin typeface="Arial" panose="020B0604020202020204" pitchFamily="34" charset="0"/>
                <a:cs typeface="Arial" panose="020B0604020202020204" pitchFamily="34" charset="0"/>
              </a:rPr>
              <a:t>X-linked dominant inheritance - </a:t>
            </a:r>
            <a:r>
              <a:rPr lang="sr-Latn-CS" altLang="en-US" sz="2200" dirty="0">
                <a:latin typeface="Arial" panose="020B0604020202020204" pitchFamily="34" charset="0"/>
                <a:cs typeface="Arial" panose="020B0604020202020204" pitchFamily="34" charset="0"/>
              </a:rPr>
              <a:t>manifestation of a mutation when it is present on one X chromosome</a:t>
            </a: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The mutated allele can be inherited from the father or from the mother, but fathers pass it on only to daughters.</a:t>
            </a: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Men and women are affected, but </a:t>
            </a:r>
            <a:r>
              <a:rPr lang="en-US" altLang="en-US" sz="2200" b="1" dirty="0">
                <a:latin typeface="Arial" panose="020B0604020202020204" pitchFamily="34" charset="0"/>
                <a:cs typeface="Arial" panose="020B0604020202020204" pitchFamily="34" charset="0"/>
              </a:rPr>
              <a:t>women twice as often</a:t>
            </a:r>
            <a:r>
              <a:rPr lang="en-US" altLang="en-US" sz="2200" dirty="0">
                <a:latin typeface="Arial" panose="020B0604020202020204" pitchFamily="34" charset="0"/>
                <a:cs typeface="Arial" panose="020B0604020202020204" pitchFamily="34" charset="0"/>
              </a:rPr>
              <a:t>.</a:t>
            </a:r>
          </a:p>
          <a:p>
            <a:pPr eaLnBrk="1" hangingPunct="1">
              <a:buFont typeface="Wingdings 2" panose="05020102010507070707" pitchFamily="18" charset="2"/>
              <a:buNone/>
            </a:pPr>
            <a:endParaRPr lang="en-U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Example. vitamin D-resistant rickets</a:t>
            </a:r>
          </a:p>
        </p:txBody>
      </p:sp>
    </p:spTree>
  </p:cSld>
  <p:clrMapOvr>
    <a:masterClrMapping/>
  </p:clrMapOvr>
  <mc:AlternateContent xmlns:mc="http://schemas.openxmlformats.org/markup-compatibility/2006" xmlns:p14="http://schemas.microsoft.com/office/powerpoint/2010/main">
    <mc:Choice Requires="p14">
      <p:transition spd="slow" p14:dur="2000" advTm="109441"/>
    </mc:Choice>
    <mc:Fallback xmlns="">
      <p:transition spd="slow" advTm="109441"/>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descr="X-linkedDominantOnly1">
            <a:extLst>
              <a:ext uri="{FF2B5EF4-FFF2-40B4-BE49-F238E27FC236}">
                <a16:creationId xmlns:a16="http://schemas.microsoft.com/office/drawing/2014/main" id="{AC5F46C1-D6D0-E74C-8128-679A1A59B7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9228"/>
          <a:stretch>
            <a:fillRect/>
          </a:stretch>
        </p:blipFill>
        <p:spPr bwMode="auto">
          <a:xfrm>
            <a:off x="1981200" y="1981200"/>
            <a:ext cx="5181600" cy="446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ounded Rectangle 2">
            <a:extLst>
              <a:ext uri="{FF2B5EF4-FFF2-40B4-BE49-F238E27FC236}">
                <a16:creationId xmlns:a16="http://schemas.microsoft.com/office/drawing/2014/main" id="{81DB3275-2970-274C-9809-B3A6D902978A}"/>
              </a:ext>
            </a:extLst>
          </p:cNvPr>
          <p:cNvSpPr/>
          <p:nvPr/>
        </p:nvSpPr>
        <p:spPr>
          <a:xfrm>
            <a:off x="914400" y="762000"/>
            <a:ext cx="7543800" cy="7620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a:solidFill>
                  <a:schemeClr val="tx1"/>
                </a:solidFill>
                <a:latin typeface="Arial" charset="0"/>
              </a:rPr>
              <a:t>Family tree</a:t>
            </a:r>
          </a:p>
          <a:p>
            <a:pPr algn="ctr">
              <a:defRPr/>
            </a:pPr>
            <a:r>
              <a:rPr lang="sr-Latn-CS" altLang="en-US" sz="2800" b="1" dirty="0">
                <a:solidFill>
                  <a:srgbClr val="C00000"/>
                </a:solidFill>
                <a:latin typeface="Arial" panose="020B0604020202020204" pitchFamily="34" charset="0"/>
                <a:cs typeface="Arial" panose="020B0604020202020204" pitchFamily="34" charset="0"/>
              </a:rPr>
              <a:t>X-linked dominant inheritance</a:t>
            </a:r>
            <a:endParaRPr lang="en-US" sz="2800" dirty="0">
              <a:solidFill>
                <a:schemeClr val="tx1"/>
              </a:solidFill>
              <a:latin typeface="Arial"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07A1F-F675-E341-8FC6-2A5772850725}"/>
              </a:ext>
            </a:extLst>
          </p:cNvPr>
          <p:cNvSpPr>
            <a:spLocks noGrp="1"/>
          </p:cNvSpPr>
          <p:nvPr>
            <p:ph type="title"/>
          </p:nvPr>
        </p:nvSpPr>
        <p:spPr/>
        <p:txBody>
          <a:bodyPr/>
          <a:lstStyle/>
          <a:p>
            <a:endParaRPr lang="sr-Latn-RS"/>
          </a:p>
        </p:txBody>
      </p:sp>
      <p:sp>
        <p:nvSpPr>
          <p:cNvPr id="3" name="Content Placeholder 2">
            <a:extLst>
              <a:ext uri="{FF2B5EF4-FFF2-40B4-BE49-F238E27FC236}">
                <a16:creationId xmlns:a16="http://schemas.microsoft.com/office/drawing/2014/main" id="{03B6A28B-ACC1-9D41-988A-F910DCCB43C5}"/>
              </a:ext>
            </a:extLst>
          </p:cNvPr>
          <p:cNvSpPr>
            <a:spLocks noGrp="1"/>
          </p:cNvSpPr>
          <p:nvPr>
            <p:ph idx="1"/>
          </p:nvPr>
        </p:nvSpPr>
        <p:spPr/>
        <p:txBody>
          <a:bodyPr/>
          <a:lstStyle/>
          <a:p>
            <a:endParaRPr lang="sr-Latn-RS"/>
          </a:p>
        </p:txBody>
      </p:sp>
      <p:pic>
        <p:nvPicPr>
          <p:cNvPr id="1026" name="Picture 2" descr="LONG-TERM TREATMENT OF VITAMIN-D RESISTANT RICKETS. | Semantic Scholar">
            <a:extLst>
              <a:ext uri="{FF2B5EF4-FFF2-40B4-BE49-F238E27FC236}">
                <a16:creationId xmlns:a16="http://schemas.microsoft.com/office/drawing/2014/main" id="{2CCBE6E8-CE14-3647-8312-38E50F417D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8838"/>
            <a:ext cx="9144000" cy="5138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4676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9" name="Picture 3" descr="xbeine">
            <a:extLst>
              <a:ext uri="{FF2B5EF4-FFF2-40B4-BE49-F238E27FC236}">
                <a16:creationId xmlns:a16="http://schemas.microsoft.com/office/drawing/2014/main" id="{E58279E0-7730-6E48-B1A8-A262B33541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1600200"/>
            <a:ext cx="32543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4" descr="rachitis">
            <a:extLst>
              <a:ext uri="{FF2B5EF4-FFF2-40B4-BE49-F238E27FC236}">
                <a16:creationId xmlns:a16="http://schemas.microsoft.com/office/drawing/2014/main" id="{FA27DEAF-9FD3-E648-B831-65DB75BBF4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00200"/>
            <a:ext cx="26670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5" descr="obeine">
            <a:extLst>
              <a:ext uri="{FF2B5EF4-FFF2-40B4-BE49-F238E27FC236}">
                <a16:creationId xmlns:a16="http://schemas.microsoft.com/office/drawing/2014/main" id="{B033FC5C-7163-AA4E-87CB-F3496811A4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3813" y="1600200"/>
            <a:ext cx="2770187" cy="394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457200"/>
            <a:ext cx="8229600" cy="914400"/>
          </a:xfrm>
        </p:spPr>
        <p:txBody>
          <a:bodyPr/>
          <a:lstStyle/>
          <a:p>
            <a:pPr eaLnBrk="1" hangingPunct="1"/>
            <a:r>
              <a:rPr lang="sr-Cyrl-CS" altLang="en-US" sz="2400" b="1" dirty="0">
                <a:solidFill>
                  <a:srgbClr val="C00000"/>
                </a:solidFill>
                <a:latin typeface="Arial" panose="020B0604020202020204" pitchFamily="34" charset="0"/>
                <a:cs typeface="Arial" panose="020B0604020202020204" pitchFamily="34" charset="0"/>
              </a:rPr>
              <a:t>Б) </a:t>
            </a:r>
            <a:r>
              <a:rPr lang="en-US" altLang="en-US" sz="2400" b="1" dirty="0">
                <a:solidFill>
                  <a:srgbClr val="C00000"/>
                </a:solidFill>
                <a:latin typeface="Arial" panose="020B0604020202020204" pitchFamily="34" charset="0"/>
                <a:cs typeface="Arial" panose="020B0604020202020204" pitchFamily="34" charset="0"/>
              </a:rPr>
              <a:t>X-linked recessive inheritance</a:t>
            </a:r>
            <a:endParaRPr lang="sr-Cyrl-CS" altLang="en-US" sz="2400" b="1" dirty="0">
              <a:solidFill>
                <a:srgbClr val="C00000"/>
              </a:solidFill>
              <a:latin typeface="Arial" panose="020B0604020202020204" pitchFamily="34" charset="0"/>
              <a:cs typeface="Arial" panose="020B0604020202020204" pitchFamily="34" charset="0"/>
            </a:endParaRPr>
          </a:p>
        </p:txBody>
      </p:sp>
      <p:sp>
        <p:nvSpPr>
          <p:cNvPr id="25603" name="Rectangle 3"/>
          <p:cNvSpPr>
            <a:spLocks noGrp="1" noChangeArrowheads="1"/>
          </p:cNvSpPr>
          <p:nvPr>
            <p:ph idx="1"/>
          </p:nvPr>
        </p:nvSpPr>
        <p:spPr>
          <a:xfrm>
            <a:off x="457200" y="1752600"/>
            <a:ext cx="8229600" cy="4724400"/>
          </a:xfrm>
        </p:spPr>
        <p:txBody>
          <a:bodyPr>
            <a:normAutofit fontScale="92500" lnSpcReduction="10000"/>
          </a:bodyPr>
          <a:lstStyle/>
          <a:p>
            <a:pPr marL="274320" indent="-274320" eaLnBrk="1" fontAlgn="auto" hangingPunct="1">
              <a:spcAft>
                <a:spcPts val="0"/>
              </a:spcAft>
              <a:buClr>
                <a:schemeClr val="accent3"/>
              </a:buClr>
              <a:buFont typeface="Wingdings 2"/>
              <a:buNone/>
              <a:defRPr/>
            </a:pPr>
            <a:r>
              <a:rPr lang="sr-Cyrl-RS" sz="2400" dirty="0">
                <a:latin typeface="Arial" pitchFamily="34" charset="0"/>
                <a:cs typeface="Arial" pitchFamily="34" charset="0"/>
              </a:rPr>
              <a:t>- </a:t>
            </a:r>
            <a:r>
              <a:rPr lang="en-US" sz="2400" dirty="0">
                <a:latin typeface="Arial" pitchFamily="34" charset="0"/>
                <a:cs typeface="Arial" pitchFamily="34" charset="0"/>
              </a:rPr>
              <a:t>The disease is transmitted </a:t>
            </a:r>
            <a:r>
              <a:rPr lang="en-US" sz="2400" b="1" dirty="0">
                <a:latin typeface="Arial" pitchFamily="34" charset="0"/>
                <a:cs typeface="Arial" pitchFamily="34" charset="0"/>
              </a:rPr>
              <a:t>from mothers to sons</a:t>
            </a:r>
            <a:r>
              <a:rPr lang="en-US" sz="2400" dirty="0">
                <a:latin typeface="Arial" pitchFamily="34" charset="0"/>
                <a:cs typeface="Arial" pitchFamily="34" charset="0"/>
              </a:rPr>
              <a:t>.</a:t>
            </a:r>
          </a:p>
          <a:p>
            <a:pPr marL="274320" indent="-274320" eaLnBrk="1" fontAlgn="auto" hangingPunct="1">
              <a:spcAft>
                <a:spcPts val="0"/>
              </a:spcAft>
              <a:buClr>
                <a:schemeClr val="accent3"/>
              </a:buClr>
              <a:buFontTx/>
              <a:buNone/>
              <a:defRPr/>
            </a:pPr>
            <a:endParaRPr lang="sr-Latn-CS" sz="2400" dirty="0">
              <a:latin typeface="Arial" pitchFamily="34" charset="0"/>
              <a:cs typeface="Arial" pitchFamily="34" charset="0"/>
            </a:endParaRPr>
          </a:p>
          <a:p>
            <a:pPr marL="274320" indent="-274320" eaLnBrk="1" fontAlgn="auto" hangingPunct="1">
              <a:spcAft>
                <a:spcPts val="0"/>
              </a:spcAft>
              <a:buClr>
                <a:schemeClr val="accent3"/>
              </a:buClr>
              <a:buFontTx/>
              <a:buNone/>
              <a:defRPr/>
            </a:pPr>
            <a:r>
              <a:rPr lang="en-US" sz="2400" dirty="0">
                <a:latin typeface="Arial" pitchFamily="34" charset="0"/>
                <a:cs typeface="Arial" pitchFamily="34" charset="0"/>
              </a:rPr>
              <a:t>XX- healthy woman,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dirty="0">
                <a:latin typeface="Arial" pitchFamily="34" charset="0"/>
                <a:cs typeface="Arial" pitchFamily="34" charset="0"/>
              </a:rPr>
              <a:t>-carrier,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a:latin typeface="Arial" pitchFamily="34" charset="0"/>
                <a:cs typeface="Arial" pitchFamily="34" charset="0"/>
              </a:rPr>
              <a:t>- affected woman</a:t>
            </a:r>
          </a:p>
          <a:p>
            <a:pPr marL="274320" indent="-274320" eaLnBrk="1" fontAlgn="auto" hangingPunct="1">
              <a:spcAft>
                <a:spcPts val="0"/>
              </a:spcAft>
              <a:buClr>
                <a:schemeClr val="accent3"/>
              </a:buClr>
              <a:buFontTx/>
              <a:buNone/>
              <a:defRPr/>
            </a:pPr>
            <a:r>
              <a:rPr lang="sr-Latn-CS" sz="2400" dirty="0">
                <a:latin typeface="Arial" pitchFamily="34" charset="0"/>
                <a:cs typeface="Arial" pitchFamily="34" charset="0"/>
              </a:rPr>
              <a:t>X</a:t>
            </a:r>
            <a:r>
              <a:rPr lang="sr-Latn-CS" sz="2400" b="1" baseline="30000" dirty="0">
                <a:solidFill>
                  <a:srgbClr val="C00000"/>
                </a:solidFill>
                <a:latin typeface="Arial" pitchFamily="34" charset="0"/>
                <a:cs typeface="Arial" pitchFamily="34" charset="0"/>
              </a:rPr>
              <a:t>а</a:t>
            </a:r>
            <a:r>
              <a:rPr lang="sr-Latn-CS" sz="2400" dirty="0">
                <a:latin typeface="Arial" pitchFamily="34" charset="0"/>
                <a:cs typeface="Arial" pitchFamily="34" charset="0"/>
              </a:rPr>
              <a:t>Y- affected man</a:t>
            </a:r>
          </a:p>
          <a:p>
            <a:pPr marL="274320" indent="-274320" eaLnBrk="1" fontAlgn="auto" hangingPunct="1">
              <a:spcAft>
                <a:spcPts val="0"/>
              </a:spcAft>
              <a:buClr>
                <a:schemeClr val="accent3"/>
              </a:buClr>
              <a:buFontTx/>
              <a:buNone/>
              <a:defRPr/>
            </a:pPr>
            <a:r>
              <a:rPr lang="en-US" sz="2400" dirty="0">
                <a:latin typeface="Arial" pitchFamily="34" charset="0"/>
                <a:cs typeface="Arial" pitchFamily="34" charset="0"/>
              </a:rPr>
              <a:t> </a:t>
            </a:r>
          </a:p>
          <a:p>
            <a:pPr marL="274320" indent="-274320" eaLnBrk="1" fontAlgn="auto" hangingPunct="1">
              <a:spcAft>
                <a:spcPts val="0"/>
              </a:spcAft>
              <a:buClr>
                <a:schemeClr val="accent3"/>
              </a:buClr>
              <a:buFontTx/>
              <a:buNone/>
              <a:defRPr/>
            </a:pPr>
            <a:r>
              <a:rPr lang="sr-Latn-RS" sz="2400" dirty="0">
                <a:latin typeface="Arial" pitchFamily="34" charset="0"/>
                <a:cs typeface="Arial" pitchFamily="34" charset="0"/>
              </a:rPr>
              <a:t>P</a:t>
            </a:r>
            <a:r>
              <a:rPr lang="en-US" sz="2400" dirty="0">
                <a:latin typeface="Arial" pitchFamily="34" charset="0"/>
                <a:cs typeface="Arial" pitchFamily="34" charset="0"/>
              </a:rPr>
              <a:t>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dirty="0">
                <a:latin typeface="Arial" pitchFamily="34" charset="0"/>
                <a:cs typeface="Arial" pitchFamily="34" charset="0"/>
              </a:rPr>
              <a:t>  x XY</a:t>
            </a:r>
          </a:p>
          <a:p>
            <a:pPr marL="274320" indent="-274320" eaLnBrk="1" fontAlgn="auto" hangingPunct="1">
              <a:spcAft>
                <a:spcPts val="0"/>
              </a:spcAft>
              <a:buClr>
                <a:schemeClr val="accent3"/>
              </a:buClr>
              <a:buFontTx/>
              <a:buNone/>
              <a:defRPr/>
            </a:pPr>
            <a:r>
              <a:rPr lang="sr-Latn-RS" sz="2400" dirty="0">
                <a:latin typeface="Arial" pitchFamily="34" charset="0"/>
                <a:cs typeface="Arial" pitchFamily="34" charset="0"/>
              </a:rPr>
              <a:t>F</a:t>
            </a:r>
            <a:r>
              <a:rPr lang="en-US" sz="2400" dirty="0">
                <a:latin typeface="Arial" pitchFamily="34" charset="0"/>
                <a:cs typeface="Arial" pitchFamily="34" charset="0"/>
              </a:rPr>
              <a:t>1   </a:t>
            </a:r>
            <a:r>
              <a:rPr lang="en-US" sz="2400" dirty="0" err="1">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dirty="0" err="1">
                <a:latin typeface="Arial" pitchFamily="34" charset="0"/>
                <a:cs typeface="Arial" pitchFamily="34" charset="0"/>
              </a:rPr>
              <a:t>X</a:t>
            </a:r>
            <a:r>
              <a:rPr lang="en-US" sz="2400" dirty="0">
                <a:latin typeface="Arial" pitchFamily="34" charset="0"/>
                <a:cs typeface="Arial" pitchFamily="34" charset="0"/>
              </a:rPr>
              <a:t>, </a:t>
            </a:r>
            <a:r>
              <a:rPr lang="sr-Cyrl-RS" sz="2400" dirty="0">
                <a:latin typeface="Arial" pitchFamily="34" charset="0"/>
                <a:cs typeface="Arial" pitchFamily="34" charset="0"/>
              </a:rPr>
              <a:t>           </a:t>
            </a:r>
            <a:r>
              <a:rPr lang="en-US" sz="2400" b="1" dirty="0" err="1">
                <a:solidFill>
                  <a:srgbClr val="C00000"/>
                </a:solidFill>
                <a:latin typeface="Arial" pitchFamily="34" charset="0"/>
                <a:cs typeface="Arial" pitchFamily="34" charset="0"/>
              </a:rPr>
              <a:t>X</a:t>
            </a:r>
            <a:r>
              <a:rPr lang="en-US" sz="2400" b="1" baseline="30000" dirty="0" err="1">
                <a:solidFill>
                  <a:srgbClr val="C00000"/>
                </a:solidFill>
                <a:latin typeface="Arial" pitchFamily="34" charset="0"/>
                <a:cs typeface="Arial" pitchFamily="34" charset="0"/>
              </a:rPr>
              <a:t>а</a:t>
            </a:r>
            <a:r>
              <a:rPr lang="en-US" sz="2400" b="1" dirty="0" err="1">
                <a:solidFill>
                  <a:srgbClr val="C00000"/>
                </a:solidFill>
                <a:latin typeface="Arial" pitchFamily="34" charset="0"/>
                <a:cs typeface="Arial" pitchFamily="34" charset="0"/>
              </a:rPr>
              <a:t>Y</a:t>
            </a:r>
            <a:r>
              <a:rPr lang="en-US" sz="2400" b="1" dirty="0">
                <a:latin typeface="Arial" pitchFamily="34" charset="0"/>
                <a:cs typeface="Arial" pitchFamily="34" charset="0"/>
              </a:rPr>
              <a:t>,</a:t>
            </a:r>
            <a:r>
              <a:rPr lang="en-US" sz="2400" b="1" dirty="0">
                <a:solidFill>
                  <a:srgbClr val="C00000"/>
                </a:solidFill>
                <a:latin typeface="Arial" pitchFamily="34" charset="0"/>
                <a:cs typeface="Arial" pitchFamily="34" charset="0"/>
              </a:rPr>
              <a:t> </a:t>
            </a:r>
            <a:r>
              <a:rPr lang="sr-Cyrl-RS" sz="2400" b="1" dirty="0">
                <a:solidFill>
                  <a:srgbClr val="C00000"/>
                </a:solidFill>
                <a:latin typeface="Arial" pitchFamily="34" charset="0"/>
                <a:cs typeface="Arial" pitchFamily="34" charset="0"/>
              </a:rPr>
              <a:t>        </a:t>
            </a:r>
            <a:r>
              <a:rPr lang="en-US" sz="2400" dirty="0">
                <a:latin typeface="Arial" pitchFamily="34" charset="0"/>
                <a:cs typeface="Arial" pitchFamily="34" charset="0"/>
              </a:rPr>
              <a:t>XX, XY</a:t>
            </a:r>
            <a:endParaRPr lang="sr-Cyrl-RS" sz="2400" dirty="0">
              <a:latin typeface="Arial" pitchFamily="34" charset="0"/>
              <a:cs typeface="Arial" pitchFamily="34" charset="0"/>
            </a:endParaRPr>
          </a:p>
          <a:p>
            <a:pPr marL="274320" indent="-274320" eaLnBrk="1" fontAlgn="auto" hangingPunct="1">
              <a:spcAft>
                <a:spcPts val="0"/>
              </a:spcAft>
              <a:buClr>
                <a:schemeClr val="accent3"/>
              </a:buClr>
              <a:buFontTx/>
              <a:buNone/>
              <a:defRPr/>
            </a:pPr>
            <a:r>
              <a:rPr lang="sr-Cyrl-RS" sz="2400" dirty="0">
                <a:latin typeface="Arial" pitchFamily="34" charset="0"/>
                <a:cs typeface="Arial" pitchFamily="34" charset="0"/>
              </a:rPr>
              <a:t>    </a:t>
            </a:r>
            <a:r>
              <a:rPr lang="en-US" sz="2400" dirty="0">
                <a:latin typeface="Arial" pitchFamily="34" charset="0"/>
                <a:cs typeface="Arial" pitchFamily="34" charset="0"/>
              </a:rPr>
              <a:t>   </a:t>
            </a:r>
            <a:r>
              <a:rPr lang="en-US" sz="1700" dirty="0">
                <a:latin typeface="Arial" pitchFamily="34" charset="0"/>
                <a:cs typeface="Arial" pitchFamily="34" charset="0"/>
              </a:rPr>
              <a:t>carrier</a:t>
            </a:r>
            <a:r>
              <a:rPr lang="sr-Cyrl-RS" sz="1700" dirty="0">
                <a:latin typeface="Arial" pitchFamily="34" charset="0"/>
                <a:cs typeface="Arial" pitchFamily="34" charset="0"/>
              </a:rPr>
              <a:t>       </a:t>
            </a:r>
            <a:r>
              <a:rPr lang="en-US" sz="1700" dirty="0">
                <a:latin typeface="Arial" pitchFamily="34" charset="0"/>
                <a:cs typeface="Arial" pitchFamily="34" charset="0"/>
              </a:rPr>
              <a:t>    </a:t>
            </a:r>
            <a:r>
              <a:rPr lang="sr-Cyrl-RS" sz="1700" dirty="0">
                <a:latin typeface="Arial" pitchFamily="34" charset="0"/>
                <a:cs typeface="Arial" pitchFamily="34" charset="0"/>
              </a:rPr>
              <a:t> </a:t>
            </a:r>
            <a:r>
              <a:rPr lang="en-US" sz="1700" b="1" dirty="0">
                <a:solidFill>
                  <a:srgbClr val="C00000"/>
                </a:solidFill>
                <a:latin typeface="Arial" pitchFamily="34" charset="0"/>
                <a:cs typeface="Arial" pitchFamily="34" charset="0"/>
              </a:rPr>
              <a:t>affected</a:t>
            </a:r>
            <a:r>
              <a:rPr lang="sr-Cyrl-RS" sz="1700" dirty="0">
                <a:latin typeface="Arial" pitchFamily="34" charset="0"/>
                <a:cs typeface="Arial" pitchFamily="34" charset="0"/>
              </a:rPr>
              <a:t>           </a:t>
            </a:r>
            <a:r>
              <a:rPr lang="en-US" sz="1700" dirty="0">
                <a:latin typeface="Arial" pitchFamily="34" charset="0"/>
                <a:cs typeface="Arial" pitchFamily="34" charset="0"/>
              </a:rPr>
              <a:t>   healthy</a:t>
            </a:r>
          </a:p>
          <a:p>
            <a:pPr marL="274320" indent="-274320" eaLnBrk="1" fontAlgn="auto" hangingPunct="1">
              <a:spcAft>
                <a:spcPts val="0"/>
              </a:spcAft>
              <a:buClr>
                <a:schemeClr val="accent3"/>
              </a:buClr>
              <a:buFontTx/>
              <a:buNone/>
              <a:defRPr/>
            </a:pPr>
            <a:endParaRPr lang="en-US" sz="2400" dirty="0">
              <a:latin typeface="Arial" pitchFamily="34" charset="0"/>
              <a:cs typeface="Arial" pitchFamily="34" charset="0"/>
            </a:endParaRPr>
          </a:p>
          <a:p>
            <a:pPr eaLnBrk="1" fontAlgn="auto" hangingPunct="1">
              <a:spcAft>
                <a:spcPts val="0"/>
              </a:spcAft>
              <a:buClr>
                <a:schemeClr val="accent3"/>
              </a:buClr>
              <a:buFontTx/>
              <a:buChar char="-"/>
              <a:defRPr/>
            </a:pPr>
            <a:r>
              <a:rPr lang="en-US" sz="2400" dirty="0">
                <a:latin typeface="Arial" pitchFamily="34" charset="0"/>
                <a:cs typeface="Arial" pitchFamily="34" charset="0"/>
              </a:rPr>
              <a:t>The probability of getting a recessive homozygote is increased by consanguineous marriages.</a:t>
            </a:r>
          </a:p>
          <a:p>
            <a:pPr eaLnBrk="1" fontAlgn="auto" hangingPunct="1">
              <a:spcAft>
                <a:spcPts val="0"/>
              </a:spcAft>
              <a:buClr>
                <a:schemeClr val="accent3"/>
              </a:buClr>
              <a:buFontTx/>
              <a:buChar char="-"/>
              <a:defRPr/>
            </a:pPr>
            <a:r>
              <a:rPr lang="en-US" sz="2400" dirty="0">
                <a:latin typeface="Arial" pitchFamily="34" charset="0"/>
                <a:cs typeface="Arial" pitchFamily="34" charset="0"/>
              </a:rPr>
              <a:t>Examples: color blindness and hemophilia</a:t>
            </a:r>
            <a:endParaRPr lang="sr-Latn-CS" sz="2400" dirty="0">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137182"/>
    </mc:Choice>
    <mc:Fallback xmlns="">
      <p:transition spd="slow" advTm="137182"/>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81DB3275-2970-274C-9809-B3A6D902978A}"/>
              </a:ext>
            </a:extLst>
          </p:cNvPr>
          <p:cNvSpPr/>
          <p:nvPr/>
        </p:nvSpPr>
        <p:spPr>
          <a:xfrm>
            <a:off x="914400" y="762000"/>
            <a:ext cx="7543800" cy="7620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dirty="0">
                <a:solidFill>
                  <a:schemeClr val="tx1"/>
                </a:solidFill>
                <a:latin typeface="Arial" charset="0"/>
              </a:rPr>
              <a:t>Family tree</a:t>
            </a:r>
          </a:p>
          <a:p>
            <a:pPr algn="ctr">
              <a:defRPr/>
            </a:pPr>
            <a:r>
              <a:rPr lang="sr-Latn-CS" altLang="en-US" sz="2800" b="1" dirty="0">
                <a:solidFill>
                  <a:srgbClr val="C00000"/>
                </a:solidFill>
                <a:latin typeface="Arial" panose="020B0604020202020204" pitchFamily="34" charset="0"/>
                <a:cs typeface="Arial" panose="020B0604020202020204" pitchFamily="34" charset="0"/>
              </a:rPr>
              <a:t>X-linked recesive inheritance</a:t>
            </a:r>
            <a:endParaRPr lang="en-US" sz="2800" dirty="0">
              <a:solidFill>
                <a:schemeClr val="tx1"/>
              </a:solidFill>
              <a:latin typeface="Arial" charset="0"/>
            </a:endParaRPr>
          </a:p>
        </p:txBody>
      </p:sp>
      <p:pic>
        <p:nvPicPr>
          <p:cNvPr id="5" name="Picture 5" descr="Image">
            <a:extLst>
              <a:ext uri="{FF2B5EF4-FFF2-40B4-BE49-F238E27FC236}">
                <a16:creationId xmlns:a16="http://schemas.microsoft.com/office/drawing/2014/main" id="{44A68B9C-F503-8645-8E65-5968E27A2C34}"/>
              </a:ext>
            </a:extLst>
          </p:cNvPr>
          <p:cNvPicPr>
            <a:picLocks noChangeAspect="1" noChangeArrowheads="1"/>
          </p:cNvPicPr>
          <p:nvPr/>
        </p:nvPicPr>
        <p:blipFill>
          <a:blip r:embed="rId2">
            <a:grayscl/>
            <a:extLst>
              <a:ext uri="{28A0092B-C50C-407E-A947-70E740481C1C}">
                <a14:useLocalDpi xmlns:a14="http://schemas.microsoft.com/office/drawing/2010/main" val="0"/>
              </a:ext>
            </a:extLst>
          </a:blip>
          <a:srcRect b="5315"/>
          <a:stretch>
            <a:fillRect/>
          </a:stretch>
        </p:blipFill>
        <p:spPr bwMode="auto">
          <a:xfrm>
            <a:off x="2209800" y="2133600"/>
            <a:ext cx="4953000" cy="4494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79157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2C5EAA70-8AA8-0E43-B887-A5A9F0348651}"/>
              </a:ext>
            </a:extLst>
          </p:cNvPr>
          <p:cNvSpPr>
            <a:spLocks noGrp="1" noRot="1" noChangeArrowheads="1"/>
          </p:cNvSpPr>
          <p:nvPr>
            <p:ph type="title"/>
          </p:nvPr>
        </p:nvSpPr>
        <p:spPr>
          <a:xfrm>
            <a:off x="228600" y="455542"/>
            <a:ext cx="8229600" cy="722244"/>
          </a:xfrm>
        </p:spPr>
        <p:txBody>
          <a:bodyPr/>
          <a:lstStyle/>
          <a:p>
            <a:pPr marL="53975" algn="ctr" eaLnBrk="1" hangingPunct="1"/>
            <a:r>
              <a:rPr lang="en-US" sz="3200" b="1" dirty="0">
                <a:solidFill>
                  <a:schemeClr val="tx1"/>
                </a:solidFill>
                <a:latin typeface="Arial" panose="020B0604020202020204" pitchFamily="34" charset="0"/>
                <a:cs typeface="Arial" panose="020B0604020202020204" pitchFamily="34" charset="0"/>
              </a:rPr>
              <a:t>Duchenne muscular dystrophy</a:t>
            </a:r>
            <a:endParaRPr lang="en-US" altLang="en-RS" sz="3200" b="1" dirty="0">
              <a:solidFill>
                <a:schemeClr val="tx1"/>
              </a:solidFill>
              <a:latin typeface="Arial" panose="020B0604020202020204" pitchFamily="34" charset="0"/>
              <a:cs typeface="Arial" panose="020B0604020202020204" pitchFamily="34" charset="0"/>
            </a:endParaRPr>
          </a:p>
        </p:txBody>
      </p:sp>
      <p:sp>
        <p:nvSpPr>
          <p:cNvPr id="43011" name="Rectangle 4">
            <a:extLst>
              <a:ext uri="{FF2B5EF4-FFF2-40B4-BE49-F238E27FC236}">
                <a16:creationId xmlns:a16="http://schemas.microsoft.com/office/drawing/2014/main" id="{3C262CCD-198F-1541-876F-DB03A5FC5E5D}"/>
              </a:ext>
            </a:extLst>
          </p:cNvPr>
          <p:cNvSpPr>
            <a:spLocks noGrp="1"/>
          </p:cNvSpPr>
          <p:nvPr>
            <p:ph type="body" idx="4294967295"/>
          </p:nvPr>
        </p:nvSpPr>
        <p:spPr>
          <a:xfrm>
            <a:off x="414132" y="1828800"/>
            <a:ext cx="4038600" cy="3200400"/>
          </a:xfrm>
        </p:spPr>
        <p:txBody>
          <a:bodyPr/>
          <a:lstStyle/>
          <a:p>
            <a:r>
              <a:rPr lang="sr-Cyrl-CS" altLang="en-RS" sz="2800" dirty="0">
                <a:latin typeface="Arial" panose="020B0604020202020204" pitchFamily="34" charset="0"/>
                <a:cs typeface="Arial" panose="020B0604020202020204" pitchFamily="34" charset="0"/>
              </a:rPr>
              <a:t> </a:t>
            </a:r>
            <a:r>
              <a:rPr lang="en-US" altLang="en-RS" sz="2400" dirty="0">
                <a:latin typeface="Arial" panose="020B0604020202020204" pitchFamily="34" charset="0"/>
                <a:cs typeface="Arial" panose="020B0604020202020204" pitchFamily="34" charset="0"/>
              </a:rPr>
              <a:t>It is caused by a mutation of the gene for dystrophin, on the p arm of the X chromosome</a:t>
            </a:r>
            <a:endParaRPr lang="en-US" altLang="en-RS" sz="2800" dirty="0">
              <a:latin typeface="Arial" panose="020B0604020202020204" pitchFamily="34" charset="0"/>
              <a:cs typeface="Arial" panose="020B0604020202020204" pitchFamily="34" charset="0"/>
            </a:endParaRPr>
          </a:p>
        </p:txBody>
      </p:sp>
      <p:pic>
        <p:nvPicPr>
          <p:cNvPr id="43012" name="Picture 2" descr="Ð ÐµÐ·ÑÐ»ÑÐ°Ñ ÑÐ»Ð¸ÐºÐ° Ð·Ð° duchenne muscular dystrophy">
            <a:extLst>
              <a:ext uri="{FF2B5EF4-FFF2-40B4-BE49-F238E27FC236}">
                <a16:creationId xmlns:a16="http://schemas.microsoft.com/office/drawing/2014/main" id="{E142F712-DC4C-2046-A4EC-35C242380A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895" y="3798338"/>
            <a:ext cx="3429002" cy="2574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2" name="Picture 2" descr="Duchenne muscular dystrophy causes, symptoms, diagnosis, treatment &amp; life  expectancy">
            <a:extLst>
              <a:ext uri="{FF2B5EF4-FFF2-40B4-BE49-F238E27FC236}">
                <a16:creationId xmlns:a16="http://schemas.microsoft.com/office/drawing/2014/main" id="{846319BD-0454-4B49-A7AC-C341652399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0495" y="1318591"/>
            <a:ext cx="3726427" cy="5562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704850"/>
            <a:ext cx="8229600" cy="742950"/>
          </a:xfrm>
        </p:spPr>
        <p:txBody>
          <a:bodyPr/>
          <a:lstStyle/>
          <a:p>
            <a:pPr eaLnBrk="1" hangingPunct="1"/>
            <a:r>
              <a:rPr lang="en-US" altLang="en-US" sz="2400" b="1" i="1" u="sng" dirty="0">
                <a:solidFill>
                  <a:schemeClr val="tx1"/>
                </a:solidFill>
                <a:latin typeface="Arial" panose="020B0604020202020204" pitchFamily="34" charset="0"/>
                <a:cs typeface="Arial" panose="020B0604020202020204" pitchFamily="34" charset="0"/>
              </a:rPr>
              <a:t>Y linkage- holandric inheritance</a:t>
            </a:r>
            <a:endParaRPr lang="sr-Cyrl-CS" altLang="en-US" sz="2400" b="1" i="1" u="sng" dirty="0">
              <a:solidFill>
                <a:schemeClr val="tx1"/>
              </a:solidFill>
              <a:latin typeface="Arial" panose="020B0604020202020204" pitchFamily="34" charset="0"/>
              <a:cs typeface="Arial" panose="020B0604020202020204" pitchFamily="34" charset="0"/>
            </a:endParaRPr>
          </a:p>
        </p:txBody>
      </p:sp>
      <p:sp>
        <p:nvSpPr>
          <p:cNvPr id="26627" name="Rectangle 3"/>
          <p:cNvSpPr>
            <a:spLocks noGrp="1" noChangeArrowheads="1"/>
          </p:cNvSpPr>
          <p:nvPr>
            <p:ph sz="half" idx="1"/>
          </p:nvPr>
        </p:nvSpPr>
        <p:spPr>
          <a:xfrm>
            <a:off x="0" y="1600200"/>
            <a:ext cx="5181600" cy="4525963"/>
          </a:xfrm>
        </p:spPr>
        <p:txBody>
          <a:bodyPr/>
          <a:lstStyle/>
          <a:p>
            <a:pPr eaLnBrk="1" hangingPunct="1">
              <a:lnSpc>
                <a:spcPct val="80000"/>
              </a:lnSpc>
            </a:pPr>
            <a:endParaRPr lang="sr-Latn-CS" altLang="en-US" sz="2400" dirty="0">
              <a:latin typeface="Arial" panose="020B0604020202020204" pitchFamily="34" charset="0"/>
              <a:cs typeface="Arial" panose="020B0604020202020204" pitchFamily="34" charset="0"/>
            </a:endParaRPr>
          </a:p>
          <a:p>
            <a:pPr eaLnBrk="1" hangingPunct="1">
              <a:lnSpc>
                <a:spcPct val="80000"/>
              </a:lnSpc>
            </a:pPr>
            <a:endParaRPr lang="sr-Latn-CS" altLang="en-US" sz="2400" dirty="0">
              <a:latin typeface="Arial" panose="020B0604020202020204" pitchFamily="34" charset="0"/>
              <a:cs typeface="Arial" panose="020B0604020202020204" pitchFamily="34" charset="0"/>
            </a:endParaRPr>
          </a:p>
          <a:p>
            <a:pPr eaLnBrk="1" hangingPunct="1">
              <a:lnSpc>
                <a:spcPct val="80000"/>
              </a:lnSpc>
              <a:buFontTx/>
              <a:buNone/>
            </a:pPr>
            <a:r>
              <a:rPr lang="sr-Latn-CS" altLang="en-US" sz="2400" dirty="0">
                <a:latin typeface="Arial" panose="020B0604020202020204" pitchFamily="34" charset="0"/>
                <a:cs typeface="Arial" panose="020B0604020202020204" pitchFamily="34" charset="0"/>
              </a:rPr>
              <a:t>Because only males normally have Y chromosomes, Y-linked genes can only be transmitted from father to son.</a:t>
            </a:r>
          </a:p>
          <a:p>
            <a:pPr eaLnBrk="1" hangingPunct="1">
              <a:lnSpc>
                <a:spcPct val="80000"/>
              </a:lnSpc>
              <a:buFontTx/>
              <a:buNone/>
            </a:pPr>
            <a:endParaRPr lang="sr-Latn-CS" altLang="en-US" sz="2400" dirty="0">
              <a:solidFill>
                <a:srgbClr val="FFFFCC"/>
              </a:solidFill>
              <a:latin typeface="Arial" panose="020B0604020202020204" pitchFamily="34" charset="0"/>
              <a:cs typeface="Arial" panose="020B0604020202020204" pitchFamily="34" charset="0"/>
            </a:endParaRPr>
          </a:p>
          <a:p>
            <a:pPr eaLnBrk="1" hangingPunct="1">
              <a:lnSpc>
                <a:spcPct val="80000"/>
              </a:lnSpc>
              <a:buNone/>
            </a:pPr>
            <a:r>
              <a:rPr lang="sr-Latn-CS" altLang="en-US" sz="2400" dirty="0">
                <a:latin typeface="Arial" panose="020B0604020202020204" pitchFamily="34" charset="0"/>
                <a:cs typeface="Arial" panose="020B0604020202020204" pitchFamily="34" charset="0"/>
              </a:rPr>
              <a:t>Example: </a:t>
            </a:r>
            <a:r>
              <a:rPr lang="sr-Latn-CS" altLang="en-US" sz="2400" dirty="0">
                <a:solidFill>
                  <a:srgbClr val="C00000"/>
                </a:solidFill>
                <a:latin typeface="Arial" panose="020B0604020202020204" pitchFamily="34" charset="0"/>
                <a:cs typeface="Arial" panose="020B0604020202020204" pitchFamily="34" charset="0"/>
              </a:rPr>
              <a:t>inheritance of hairy pinna</a:t>
            </a:r>
            <a:endParaRPr lang="sr-Latn-CS" altLang="en-US" sz="2400" dirty="0">
              <a:latin typeface="Arial" panose="020B0604020202020204" pitchFamily="34" charset="0"/>
              <a:cs typeface="Arial" panose="020B0604020202020204" pitchFamily="34" charset="0"/>
            </a:endParaRPr>
          </a:p>
          <a:p>
            <a:pPr eaLnBrk="1" hangingPunct="1">
              <a:lnSpc>
                <a:spcPct val="80000"/>
              </a:lnSpc>
              <a:buFontTx/>
              <a:buNone/>
            </a:pPr>
            <a:endParaRPr lang="en-US" altLang="en-US" sz="2400" dirty="0">
              <a:latin typeface="Arial" panose="020B0604020202020204" pitchFamily="34" charset="0"/>
              <a:cs typeface="Arial" panose="020B0604020202020204" pitchFamily="34" charset="0"/>
            </a:endParaRPr>
          </a:p>
        </p:txBody>
      </p:sp>
      <p:pic>
        <p:nvPicPr>
          <p:cNvPr id="26628" name="Picture 10" descr="gen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59400" y="1905000"/>
            <a:ext cx="3784600" cy="395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YLinkedOnly1">
            <a:extLst>
              <a:ext uri="{FF2B5EF4-FFF2-40B4-BE49-F238E27FC236}">
                <a16:creationId xmlns:a16="http://schemas.microsoft.com/office/drawing/2014/main" id="{16B09103-CDC5-E74B-9830-430B4C7E72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172"/>
          <a:stretch>
            <a:fillRect/>
          </a:stretch>
        </p:blipFill>
        <p:spPr bwMode="auto">
          <a:xfrm>
            <a:off x="1155700" y="4484914"/>
            <a:ext cx="2743200" cy="2373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33532"/>
    </mc:Choice>
    <mc:Fallback xmlns="">
      <p:transition spd="slow" advTm="3353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704850"/>
            <a:ext cx="8229600" cy="666750"/>
          </a:xfrm>
        </p:spPr>
        <p:txBody>
          <a:body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Dihybrid cross</a:t>
            </a:r>
          </a:p>
        </p:txBody>
      </p:sp>
      <p:sp>
        <p:nvSpPr>
          <p:cNvPr id="13315" name="Rectangle 3"/>
          <p:cNvSpPr>
            <a:spLocks noGrp="1" noChangeArrowheads="1"/>
          </p:cNvSpPr>
          <p:nvPr>
            <p:ph idx="1"/>
          </p:nvPr>
        </p:nvSpPr>
        <p:spPr>
          <a:xfrm>
            <a:off x="457200" y="1935163"/>
            <a:ext cx="8382000" cy="4389437"/>
          </a:xfrm>
        </p:spPr>
        <p:txBody>
          <a:bodyPr/>
          <a:lstStyle/>
          <a:p>
            <a:pPr eaLnBrk="1" hangingPunct="1">
              <a:buNone/>
            </a:pPr>
            <a:r>
              <a:rPr lang="en-US" altLang="en-US" sz="2400" dirty="0">
                <a:latin typeface="Arial" panose="020B0604020202020204" pitchFamily="34" charset="0"/>
                <a:cs typeface="Arial" panose="020B0604020202020204" pitchFamily="34" charset="0"/>
              </a:rPr>
              <a:t>   Dihybrid crosses are crosses that examine the inheritance of </a:t>
            </a:r>
            <a:r>
              <a:rPr lang="en-US" altLang="en-US" sz="2400" b="1" dirty="0">
                <a:latin typeface="Arial" panose="020B0604020202020204" pitchFamily="34" charset="0"/>
                <a:cs typeface="Arial" panose="020B0604020202020204" pitchFamily="34" charset="0"/>
              </a:rPr>
              <a:t>two</a:t>
            </a:r>
            <a:r>
              <a:rPr lang="en-US" altLang="en-US" sz="2400" dirty="0">
                <a:latin typeface="Arial" panose="020B0604020202020204" pitchFamily="34" charset="0"/>
                <a:cs typeface="Arial" panose="020B0604020202020204" pitchFamily="34" charset="0"/>
              </a:rPr>
              <a:t> specific traits.</a:t>
            </a:r>
            <a:endParaRPr lang="sr-Cyrl-CS" altLang="en-US" sz="2400" b="1" dirty="0">
              <a:latin typeface="Arial" panose="020B0604020202020204" pitchFamily="34" charset="0"/>
              <a:cs typeface="Arial" panose="020B0604020202020204" pitchFamily="34" charset="0"/>
            </a:endParaRPr>
          </a:p>
          <a:p>
            <a:pPr eaLnBrk="1" hangingPunct="1">
              <a:buFontTx/>
              <a:buNone/>
            </a:pPr>
            <a:endParaRPr lang="sr-Latn-CS" altLang="en-US" sz="2400" dirty="0">
              <a:latin typeface="Arial" panose="020B0604020202020204" pitchFamily="34" charset="0"/>
              <a:cs typeface="Arial" panose="020B0604020202020204" pitchFamily="34" charset="0"/>
            </a:endParaRPr>
          </a:p>
          <a:p>
            <a:pPr eaLnBrk="1" hangingPunct="1">
              <a:buFontTx/>
              <a:buNone/>
            </a:pPr>
            <a:r>
              <a:rPr lang="sr-Latn-CS" altLang="en-US" sz="2400" dirty="0">
                <a:latin typeface="Arial" panose="020B0604020202020204" pitchFamily="34" charset="0"/>
                <a:cs typeface="Arial" panose="020B0604020202020204" pitchFamily="34" charset="0"/>
              </a:rPr>
              <a:t>P    AABB   x </a:t>
            </a:r>
            <a:r>
              <a:rPr lang="en-US" altLang="en-US" sz="2400"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aabb</a:t>
            </a:r>
          </a:p>
          <a:p>
            <a:pPr eaLnBrk="1" hangingPunct="1">
              <a:buFontTx/>
              <a:buNone/>
            </a:pPr>
            <a:r>
              <a:rPr lang="sr-Latn-CS" altLang="en-US" sz="2400" dirty="0">
                <a:solidFill>
                  <a:srgbClr val="C00000"/>
                </a:solidFill>
                <a:latin typeface="Arial" panose="020B0604020202020204" pitchFamily="34" charset="0"/>
                <a:cs typeface="Arial" panose="020B0604020202020204" pitchFamily="34" charset="0"/>
              </a:rPr>
              <a:t>F1  AaB</a:t>
            </a:r>
            <a:r>
              <a:rPr lang="en-US" altLang="en-US" sz="2400" dirty="0">
                <a:solidFill>
                  <a:srgbClr val="C00000"/>
                </a:solidFill>
                <a:latin typeface="Arial" panose="020B0604020202020204" pitchFamily="34" charset="0"/>
                <a:cs typeface="Arial" panose="020B0604020202020204" pitchFamily="34" charset="0"/>
              </a:rPr>
              <a:t>b</a:t>
            </a:r>
            <a:r>
              <a:rPr lang="sr-Latn-CS" altLang="en-US" sz="2400" dirty="0">
                <a:solidFill>
                  <a:srgbClr val="C00000"/>
                </a:solidFill>
                <a:latin typeface="Arial" panose="020B0604020202020204" pitchFamily="34" charset="0"/>
                <a:cs typeface="Arial" panose="020B0604020202020204" pitchFamily="34" charset="0"/>
              </a:rPr>
              <a:t>, AaBb, AaBb, AaBb</a:t>
            </a:r>
            <a:endParaRPr lang="en-US" altLang="en-US" sz="2400" dirty="0">
              <a:solidFill>
                <a:srgbClr val="C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99106"/>
    </mc:Choice>
    <mc:Fallback xmlns="">
      <p:transition spd="slow" advTm="99106"/>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81000" y="381000"/>
            <a:ext cx="8229600" cy="11430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4. </a:t>
            </a:r>
            <a:r>
              <a:rPr lang="en-US" altLang="en-US" sz="3200" b="1" dirty="0">
                <a:solidFill>
                  <a:srgbClr val="A50021"/>
                </a:solidFill>
                <a:latin typeface="Arial" panose="020B0604020202020204" pitchFamily="34" charset="0"/>
                <a:cs typeface="Arial" panose="020B0604020202020204" pitchFamily="34" charset="0"/>
              </a:rPr>
              <a:t>Sex influenced traits</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27651" name="Rectangle 3"/>
          <p:cNvSpPr>
            <a:spLocks noGrp="1" noChangeArrowheads="1"/>
          </p:cNvSpPr>
          <p:nvPr>
            <p:ph idx="1"/>
          </p:nvPr>
        </p:nvSpPr>
        <p:spPr>
          <a:xfrm>
            <a:off x="374374" y="1524000"/>
            <a:ext cx="5181600" cy="4343400"/>
          </a:xfrm>
        </p:spPr>
        <p:txBody>
          <a:bodyPr/>
          <a:lstStyle/>
          <a:p>
            <a:pPr eaLnBrk="1" hangingPunct="1">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The expression of certain genes on autosomal chromosomes depends on sex hormones.</a:t>
            </a:r>
          </a:p>
          <a:p>
            <a:pPr eaLnBrk="1" hangingPunct="1">
              <a:buFont typeface="Wingdings 2" panose="05020102010507070707" pitchFamily="18" charset="2"/>
              <a:buNone/>
            </a:pPr>
            <a:endParaRPr lang="en-US" altLang="en-US" sz="2400" i="1"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Example: baldness gene</a:t>
            </a:r>
          </a:p>
          <a:p>
            <a:pPr eaLnBrk="1" hangingPunct="1">
              <a:buFont typeface="Wingdings 2" panose="05020102010507070707" pitchFamily="18" charset="2"/>
              <a:buNone/>
            </a:pPr>
            <a:endParaRPr lang="en-U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In order for baldness to manifest itself in women, the gene must be in a homozygous state, and in </a:t>
            </a:r>
            <a:r>
              <a:rPr lang="en-US" altLang="en-US" sz="2400" b="1" dirty="0">
                <a:solidFill>
                  <a:srgbClr val="0070C0"/>
                </a:solidFill>
                <a:latin typeface="Arial" panose="020B0604020202020204" pitchFamily="34" charset="0"/>
                <a:cs typeface="Arial" panose="020B0604020202020204" pitchFamily="34" charset="0"/>
              </a:rPr>
              <a:t>men</a:t>
            </a:r>
            <a:r>
              <a:rPr lang="en-US" altLang="en-US" sz="2400" dirty="0">
                <a:latin typeface="Arial" panose="020B0604020202020204" pitchFamily="34" charset="0"/>
                <a:cs typeface="Arial" panose="020B0604020202020204" pitchFamily="34" charset="0"/>
              </a:rPr>
              <a:t> it shows the character of a </a:t>
            </a:r>
            <a:r>
              <a:rPr lang="en-US" altLang="en-US" sz="2400" b="1" dirty="0">
                <a:solidFill>
                  <a:srgbClr val="0070C0"/>
                </a:solidFill>
                <a:latin typeface="Arial" panose="020B0604020202020204" pitchFamily="34" charset="0"/>
                <a:cs typeface="Arial" panose="020B0604020202020204" pitchFamily="34" charset="0"/>
              </a:rPr>
              <a:t>dominant</a:t>
            </a:r>
            <a:r>
              <a:rPr lang="en-US" altLang="en-US" sz="2400" dirty="0">
                <a:latin typeface="Arial" panose="020B0604020202020204" pitchFamily="34" charset="0"/>
                <a:cs typeface="Arial" panose="020B0604020202020204" pitchFamily="34" charset="0"/>
              </a:rPr>
              <a:t> gene, probably due to the presence of </a:t>
            </a:r>
            <a:r>
              <a:rPr lang="en-US" altLang="en-US" sz="2400" b="1" dirty="0">
                <a:solidFill>
                  <a:srgbClr val="0070C0"/>
                </a:solidFill>
                <a:latin typeface="Arial" panose="020B0604020202020204" pitchFamily="34" charset="0"/>
                <a:cs typeface="Arial" panose="020B0604020202020204" pitchFamily="34" charset="0"/>
              </a:rPr>
              <a:t>androgens</a:t>
            </a:r>
            <a:r>
              <a:rPr lang="en-US" altLang="en-US" sz="2400" dirty="0">
                <a:latin typeface="Arial" panose="020B0604020202020204" pitchFamily="34" charset="0"/>
                <a:cs typeface="Arial" panose="020B0604020202020204" pitchFamily="34" charset="0"/>
              </a:rPr>
              <a:t> (male sex hormones).</a:t>
            </a:r>
            <a:endParaRPr lang="sr-Cyrl-CS" altLang="en-US" sz="2400" b="1" dirty="0">
              <a:latin typeface="Arial" panose="020B0604020202020204" pitchFamily="34" charset="0"/>
              <a:cs typeface="Arial" panose="020B0604020202020204" pitchFamily="34" charset="0"/>
            </a:endParaRPr>
          </a:p>
        </p:txBody>
      </p:sp>
      <p:pic>
        <p:nvPicPr>
          <p:cNvPr id="2" name="Picture 2" descr="Sex Influenced Characters Infographic Diagram example characteristic of  baldness in human dominant trait male recessive female bald genotype  phenotype pattern heredity genetic science education vector Stock Vector |  Adobe Stock">
            <a:extLst>
              <a:ext uri="{FF2B5EF4-FFF2-40B4-BE49-F238E27FC236}">
                <a16:creationId xmlns:a16="http://schemas.microsoft.com/office/drawing/2014/main" id="{2809BEFD-1D85-8947-9FD4-459E96B6EC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0522" y="0"/>
            <a:ext cx="3236913"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51177"/>
    </mc:Choice>
    <mc:Fallback xmlns="">
      <p:transition spd="slow" advTm="51177"/>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p:txBody>
          <a:bodyPr/>
          <a:lstStyle/>
          <a:p>
            <a:pPr algn="ctr" eaLnBrk="1" hangingPunct="1">
              <a:buFontTx/>
              <a:buNone/>
            </a:pPr>
            <a:r>
              <a:rPr lang="en-US" altLang="en-US" sz="4000" b="1" dirty="0">
                <a:latin typeface="Arial" panose="020B0604020202020204" pitchFamily="34" charset="0"/>
                <a:cs typeface="Arial" panose="020B0604020202020204" pitchFamily="34" charset="0"/>
              </a:rPr>
              <a:t>Interaction of non-allelic genes</a:t>
            </a:r>
          </a:p>
        </p:txBody>
      </p:sp>
    </p:spTree>
  </p:cSld>
  <p:clrMapOvr>
    <a:masterClrMapping/>
  </p:clrMapOvr>
  <mc:AlternateContent xmlns:mc="http://schemas.openxmlformats.org/markup-compatibility/2006" xmlns:p14="http://schemas.microsoft.com/office/powerpoint/2010/main">
    <mc:Choice Requires="p14">
      <p:transition spd="slow" p14:dur="2000" advTm="7393"/>
    </mc:Choice>
    <mc:Fallback xmlns="">
      <p:transition spd="slow" advTm="7393"/>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457200"/>
            <a:ext cx="8229600" cy="11430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1. </a:t>
            </a:r>
            <a:r>
              <a:rPr lang="en-US" altLang="en-US" sz="3200" b="1" dirty="0">
                <a:solidFill>
                  <a:srgbClr val="C00000"/>
                </a:solidFill>
                <a:latin typeface="Arial" panose="020B0604020202020204" pitchFamily="34" charset="0"/>
                <a:cs typeface="Arial" panose="020B0604020202020204" pitchFamily="34" charset="0"/>
              </a:rPr>
              <a:t>Polygenic inheritance</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29699" name="Rectangle 3"/>
          <p:cNvSpPr>
            <a:spLocks noGrp="1" noChangeArrowheads="1"/>
          </p:cNvSpPr>
          <p:nvPr>
            <p:ph idx="1"/>
          </p:nvPr>
        </p:nvSpPr>
        <p:spPr>
          <a:xfrm>
            <a:off x="457200" y="1828800"/>
            <a:ext cx="8229600" cy="4495800"/>
          </a:xfrm>
        </p:spPr>
        <p:txBody>
          <a:bodyPr/>
          <a:lstStyle/>
          <a:p>
            <a:pPr eaLnBrk="1" hangingPunct="1"/>
            <a:endParaRPr lang="sr-Latn-C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en-US" altLang="en-US" sz="2200" dirty="0">
                <a:latin typeface="Arial" panose="020B0604020202020204" pitchFamily="34" charset="0"/>
                <a:cs typeface="Arial" panose="020B0604020202020204" pitchFamily="34" charset="0"/>
              </a:rPr>
              <a:t>- </a:t>
            </a:r>
            <a:r>
              <a:rPr lang="sr-Latn-CS" altLang="en-US" sz="2200" dirty="0">
                <a:latin typeface="Arial" panose="020B0604020202020204" pitchFamily="34" charset="0"/>
                <a:cs typeface="Arial" panose="020B0604020202020204" pitchFamily="34" charset="0"/>
              </a:rPr>
              <a:t>The phenomenon that one trait is determined by a large number of genes.</a:t>
            </a:r>
          </a:p>
          <a:p>
            <a:pPr eaLnBrk="1" hangingPunct="1">
              <a:buNone/>
            </a:pPr>
            <a:r>
              <a:rPr lang="sr-Latn-CS" altLang="en-US" sz="2200" dirty="0">
                <a:latin typeface="Arial" panose="020B0604020202020204" pitchFamily="34" charset="0"/>
                <a:cs typeface="Arial" panose="020B0604020202020204" pitchFamily="34" charset="0"/>
              </a:rPr>
              <a:t>- Quantitative properties are polygenically determined.</a:t>
            </a:r>
          </a:p>
          <a:p>
            <a:pPr eaLnBrk="1" hangingPunct="1">
              <a:buFont typeface="Wingdings 2" panose="05020102010507070707" pitchFamily="18" charset="2"/>
              <a:buNone/>
            </a:pPr>
            <a:endParaRPr lang="sr-Latn-C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200" dirty="0">
                <a:latin typeface="Arial" panose="020B0604020202020204" pitchFamily="34" charset="0"/>
                <a:cs typeface="Arial" panose="020B0604020202020204" pitchFamily="34" charset="0"/>
              </a:rPr>
              <a:t>- Interaction between non-allelic genes is epistasis.</a:t>
            </a:r>
          </a:p>
          <a:p>
            <a:pPr eaLnBrk="1" hangingPunct="1">
              <a:buFont typeface="Wingdings 2" panose="05020102010507070707" pitchFamily="18" charset="2"/>
              <a:buNone/>
            </a:pPr>
            <a:endParaRPr lang="sr-Latn-CS" altLang="en-US" sz="22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200" dirty="0">
                <a:latin typeface="Arial" panose="020B0604020202020204" pitchFamily="34" charset="0"/>
                <a:cs typeface="Arial" panose="020B0604020202020204" pitchFamily="34" charset="0"/>
              </a:rPr>
              <a:t>A) </a:t>
            </a:r>
            <a:r>
              <a:rPr lang="sr-Latn-CS" altLang="en-US" sz="2200" b="1" dirty="0">
                <a:solidFill>
                  <a:srgbClr val="A50021"/>
                </a:solidFill>
                <a:latin typeface="Arial" panose="020B0604020202020204" pitchFamily="34" charset="0"/>
                <a:cs typeface="Arial" panose="020B0604020202020204" pitchFamily="34" charset="0"/>
              </a:rPr>
              <a:t>Complementarity</a:t>
            </a:r>
            <a:r>
              <a:rPr lang="sr-Latn-CS" altLang="en-US" sz="2200" dirty="0">
                <a:latin typeface="Arial" panose="020B0604020202020204" pitchFamily="34" charset="0"/>
                <a:cs typeface="Arial" panose="020B0604020202020204" pitchFamily="34" charset="0"/>
              </a:rPr>
              <a:t> - the phenomenon that the trait is manifested only with the combination of two or more dominant alleles of different genes (eg AABb, AaBb, AABB).</a:t>
            </a:r>
          </a:p>
          <a:p>
            <a:pPr eaLnBrk="1" hangingPunct="1">
              <a:buFont typeface="Wingdings 2" panose="05020102010507070707" pitchFamily="18" charset="2"/>
              <a:buNone/>
            </a:pPr>
            <a:r>
              <a:rPr lang="sr-Latn-CS" altLang="en-US" sz="2200" dirty="0">
                <a:latin typeface="Arial" panose="020B0604020202020204" pitchFamily="34" charset="0"/>
                <a:cs typeface="Arial" panose="020B0604020202020204" pitchFamily="34" charset="0"/>
              </a:rPr>
              <a:t>- This is how </a:t>
            </a:r>
            <a:r>
              <a:rPr lang="sr-Latn-CS" altLang="en-US" sz="2200" dirty="0">
                <a:solidFill>
                  <a:srgbClr val="A50021"/>
                </a:solidFill>
                <a:latin typeface="Arial" panose="020B0604020202020204" pitchFamily="34" charset="0"/>
                <a:cs typeface="Arial" panose="020B0604020202020204" pitchFamily="34" charset="0"/>
              </a:rPr>
              <a:t>deafness</a:t>
            </a:r>
            <a:r>
              <a:rPr lang="sr-Latn-CS" altLang="en-US" sz="2200" dirty="0">
                <a:latin typeface="Arial" panose="020B0604020202020204" pitchFamily="34" charset="0"/>
                <a:cs typeface="Arial" panose="020B0604020202020204" pitchFamily="34" charset="0"/>
              </a:rPr>
              <a:t> is inherited in humans.</a:t>
            </a:r>
            <a:endParaRPr lang="en-US" altLang="en-US" sz="2200"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54511"/>
    </mc:Choice>
    <mc:Fallback xmlns="">
      <p:transition spd="slow" advTm="54511"/>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704850"/>
            <a:ext cx="8229600" cy="742950"/>
          </a:xfrm>
        </p:spPr>
        <p:txBody>
          <a:bodyPr/>
          <a:lstStyle/>
          <a:p>
            <a:pPr eaLnBrk="1" hangingPunct="1"/>
            <a:r>
              <a:rPr lang="en-US" altLang="en-US" sz="3200" b="1" dirty="0">
                <a:solidFill>
                  <a:srgbClr val="C00000"/>
                </a:solidFill>
                <a:latin typeface="Arial" panose="020B0604020202020204" pitchFamily="34" charset="0"/>
                <a:cs typeface="Arial" panose="020B0604020202020204" pitchFamily="34" charset="0"/>
              </a:rPr>
              <a:t>B</a:t>
            </a:r>
            <a:r>
              <a:rPr lang="sr-Cyrl-CS" altLang="en-US" sz="3200" b="1" dirty="0">
                <a:solidFill>
                  <a:srgbClr val="C00000"/>
                </a:solidFill>
                <a:latin typeface="Arial" panose="020B0604020202020204" pitchFamily="34" charset="0"/>
                <a:cs typeface="Arial" panose="020B0604020202020204" pitchFamily="34" charset="0"/>
              </a:rPr>
              <a:t>) </a:t>
            </a:r>
            <a:r>
              <a:rPr lang="en-US" altLang="en-US" sz="3200" b="1" dirty="0">
                <a:solidFill>
                  <a:srgbClr val="C00000"/>
                </a:solidFill>
                <a:latin typeface="Arial" panose="020B0604020202020204" pitchFamily="34" charset="0"/>
                <a:cs typeface="Arial" panose="020B0604020202020204" pitchFamily="34" charset="0"/>
              </a:rPr>
              <a:t>Additive model of polygenic inheritance</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32771" name="Rectangle 3"/>
          <p:cNvSpPr>
            <a:spLocks noGrp="1" noChangeArrowheads="1"/>
          </p:cNvSpPr>
          <p:nvPr>
            <p:ph idx="1"/>
          </p:nvPr>
        </p:nvSpPr>
        <p:spPr>
          <a:xfrm>
            <a:off x="0" y="1600200"/>
            <a:ext cx="9144000" cy="4389437"/>
          </a:xfrm>
        </p:spPr>
        <p:txBody>
          <a:bodyPr/>
          <a:lstStyle/>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Is the phenomenon of addition - cumulation of the effects of dominant gene alleles.</a:t>
            </a:r>
          </a:p>
          <a:p>
            <a:pPr eaLnBrk="1" hangingPunct="1">
              <a:buFont typeface="Wingdings 2" panose="05020102010507070707" pitchFamily="18" charset="2"/>
              <a:buNone/>
            </a:pPr>
            <a:endParaRPr lang="sr-Latn-C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dirty="0">
                <a:latin typeface="Arial" panose="020B0604020202020204" pitchFamily="34" charset="0"/>
                <a:cs typeface="Arial" panose="020B0604020202020204" pitchFamily="34" charset="0"/>
              </a:rPr>
              <a:t>- The more dominant alleles of a gene, the more strongly the trait is expressed.</a:t>
            </a:r>
          </a:p>
          <a:p>
            <a:pPr eaLnBrk="1" hangingPunct="1">
              <a:buFont typeface="Wingdings 2" panose="05020102010507070707" pitchFamily="18" charset="2"/>
              <a:buNone/>
            </a:pPr>
            <a:endParaRPr lang="sr-Latn-CS" altLang="en-US" sz="2400" dirty="0">
              <a:latin typeface="Arial" panose="020B0604020202020204" pitchFamily="34" charset="0"/>
              <a:cs typeface="Arial" panose="020B0604020202020204" pitchFamily="34" charset="0"/>
            </a:endParaRPr>
          </a:p>
          <a:p>
            <a:pPr eaLnBrk="1" hangingPunct="1">
              <a:buFont typeface="Wingdings 2" panose="05020102010507070707" pitchFamily="18" charset="2"/>
              <a:buNone/>
            </a:pPr>
            <a:r>
              <a:rPr lang="sr-Latn-CS" altLang="en-US" sz="2400" dirty="0">
                <a:latin typeface="Arial" panose="020B0604020202020204" pitchFamily="34" charset="0"/>
                <a:cs typeface="Arial" panose="020B0604020202020204" pitchFamily="34" charset="0"/>
              </a:rPr>
              <a:t>- Example: inheritance of skin color in humans.</a:t>
            </a:r>
            <a:endParaRPr lang="en-US" altLang="en-US" sz="2400" dirty="0">
              <a:latin typeface="Arial" panose="020B0604020202020204" pitchFamily="34" charset="0"/>
              <a:cs typeface="Arial" panose="020B0604020202020204" pitchFamily="34" charset="0"/>
            </a:endParaRPr>
          </a:p>
        </p:txBody>
      </p:sp>
      <p:pic>
        <p:nvPicPr>
          <p:cNvPr id="4" name="Picture 2">
            <a:extLst>
              <a:ext uri="{FF2B5EF4-FFF2-40B4-BE49-F238E27FC236}">
                <a16:creationId xmlns:a16="http://schemas.microsoft.com/office/drawing/2014/main" id="{3F1F9BE1-36B5-EA4F-A2FD-87851D456D7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5287" y="4718050"/>
            <a:ext cx="3273425" cy="21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69135"/>
    </mc:Choice>
    <mc:Fallback xmlns="">
      <p:transition spd="slow" advTm="69135"/>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B50899C-A752-B645-B7D8-136CC73A65CC}"/>
              </a:ext>
            </a:extLst>
          </p:cNvPr>
          <p:cNvSpPr>
            <a:spLocks noGrp="1"/>
          </p:cNvSpPr>
          <p:nvPr>
            <p:ph idx="1"/>
          </p:nvPr>
        </p:nvSpPr>
        <p:spPr>
          <a:xfrm>
            <a:off x="609600" y="685800"/>
            <a:ext cx="8229600" cy="4389437"/>
          </a:xfrm>
        </p:spPr>
        <p:txBody>
          <a:bodyPr/>
          <a:lstStyle/>
          <a:p>
            <a:r>
              <a:rPr lang="en-US" sz="2400" b="0" i="0" u="none" strike="noStrike" dirty="0">
                <a:solidFill>
                  <a:srgbClr val="212529"/>
                </a:solidFill>
                <a:effectLst/>
                <a:latin typeface="Arial" panose="020B0604020202020204" pitchFamily="34" charset="0"/>
                <a:cs typeface="Arial" panose="020B0604020202020204" pitchFamily="34" charset="0"/>
              </a:rPr>
              <a:t>The color of human skin is determined by the amount of dark pigment (melanin) that it contains. Few genes are involved in melanin production. For each gene one allele codes for melanin production (contributing), the other does not (non-contributing). The combination of melanin producing alleles determines the degree of pigmentation.</a:t>
            </a:r>
            <a:endParaRPr lang="sr-Latn-RS" sz="2400" dirty="0">
              <a:latin typeface="Arial" panose="020B0604020202020204" pitchFamily="34" charset="0"/>
              <a:cs typeface="Arial" panose="020B0604020202020204" pitchFamily="34" charset="0"/>
            </a:endParaRPr>
          </a:p>
        </p:txBody>
      </p:sp>
      <p:pic>
        <p:nvPicPr>
          <p:cNvPr id="28674" name="Picture 2" descr="Polygenic Inheritance- Definition, Characteristics, Examples">
            <a:extLst>
              <a:ext uri="{FF2B5EF4-FFF2-40B4-BE49-F238E27FC236}">
                <a16:creationId xmlns:a16="http://schemas.microsoft.com/office/drawing/2014/main" id="{CF0CDA84-D3EE-0A49-A31D-88F666FC24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392527"/>
            <a:ext cx="6629400" cy="3465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4294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81000" y="533400"/>
            <a:ext cx="8382000" cy="1143000"/>
          </a:xfrm>
        </p:spPr>
        <p:txBody>
          <a:bodyPr/>
          <a:lstStyle/>
          <a:p>
            <a:pPr algn="ctr" eaLnBrk="1" hangingPunct="1"/>
            <a:r>
              <a:rPr lang="en-US" sz="3200" b="1" dirty="0">
                <a:solidFill>
                  <a:srgbClr val="A50021"/>
                </a:solidFill>
                <a:latin typeface="arial" panose="020B0604020202020204" pitchFamily="34" charset="0"/>
              </a:rPr>
              <a:t>M</a:t>
            </a:r>
            <a:r>
              <a:rPr lang="en-US" sz="3200" b="1" i="0" u="none" strike="noStrike" dirty="0">
                <a:solidFill>
                  <a:srgbClr val="A50021"/>
                </a:solidFill>
                <a:effectLst/>
                <a:latin typeface="arial" panose="020B0604020202020204" pitchFamily="34" charset="0"/>
              </a:rPr>
              <a:t>ultifactorial inheritance</a:t>
            </a:r>
            <a:endParaRPr lang="en-US" altLang="en-US" sz="3200" b="1" dirty="0">
              <a:solidFill>
                <a:srgbClr val="A50021"/>
              </a:solidFill>
              <a:latin typeface="Arial" panose="020B0604020202020204" pitchFamily="34" charset="0"/>
              <a:cs typeface="Arial" panose="020B0604020202020204" pitchFamily="34" charset="0"/>
            </a:endParaRPr>
          </a:p>
        </p:txBody>
      </p:sp>
      <p:sp>
        <p:nvSpPr>
          <p:cNvPr id="34819" name="Rectangle 3"/>
          <p:cNvSpPr>
            <a:spLocks noGrp="1" noChangeArrowheads="1"/>
          </p:cNvSpPr>
          <p:nvPr>
            <p:ph idx="1"/>
          </p:nvPr>
        </p:nvSpPr>
        <p:spPr>
          <a:xfrm>
            <a:off x="76200" y="1828800"/>
            <a:ext cx="9144000" cy="4495800"/>
          </a:xfrm>
        </p:spPr>
        <p:txBody>
          <a:bodyPr/>
          <a:lstStyle/>
          <a:p>
            <a:pPr marL="609600" indent="-609600" eaLnBrk="1" hangingPunct="1">
              <a:lnSpc>
                <a:spcPct val="90000"/>
              </a:lnSpc>
              <a:buNone/>
            </a:pPr>
            <a:r>
              <a:rPr lang="en-US" altLang="en-US" sz="2400" dirty="0">
                <a:latin typeface="Arial" panose="020B0604020202020204" pitchFamily="34" charset="0"/>
                <a:cs typeface="Arial" panose="020B0604020202020204" pitchFamily="34" charset="0"/>
              </a:rPr>
              <a:t> refers to disorders and genetic traits that are determined by the interaction of environmental factors and multiple genes</a:t>
            </a:r>
          </a:p>
          <a:p>
            <a:pPr marL="609600" indent="-609600" eaLnBrk="1" hangingPunct="1">
              <a:lnSpc>
                <a:spcPct val="90000"/>
              </a:lnSpc>
              <a:buNone/>
            </a:pPr>
            <a:endParaRPr lang="en-US" altLang="en-US" sz="2400" dirty="0">
              <a:latin typeface="Arial" panose="020B0604020202020204" pitchFamily="34" charset="0"/>
              <a:cs typeface="Arial" panose="020B0604020202020204" pitchFamily="34" charset="0"/>
            </a:endParaRP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Diabetes mellitus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Cardiovascular disease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Arterial hypertension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High level of cholesterol </a:t>
            </a:r>
          </a:p>
          <a:p>
            <a:pPr marL="609600" indent="-609600" eaLnBrk="1" hangingPunct="1">
              <a:lnSpc>
                <a:spcPct val="90000"/>
              </a:lnSpc>
              <a:buFont typeface="Wingdings 2" panose="05020102010507070707" pitchFamily="18" charset="2"/>
              <a:buAutoNum type="arabicPeriod"/>
            </a:pPr>
            <a:r>
              <a:rPr lang="en-US" altLang="en-US" sz="2400" dirty="0">
                <a:latin typeface="Arial" panose="020B0604020202020204" pitchFamily="34" charset="0"/>
                <a:cs typeface="Arial" panose="020B0604020202020204" pitchFamily="34" charset="0"/>
              </a:rPr>
              <a:t>Thyrotoxicosis..</a:t>
            </a:r>
            <a:endParaRPr lang="sr-Cyrl-CS" altLang="en-US" sz="2400" dirty="0">
              <a:latin typeface="Arial" panose="020B0604020202020204" pitchFamily="34" charset="0"/>
              <a:cs typeface="Arial" panose="020B0604020202020204" pitchFamily="34" charset="0"/>
            </a:endParaRPr>
          </a:p>
          <a:p>
            <a:pPr marL="609600" indent="-609600" eaLnBrk="1" hangingPunct="1">
              <a:lnSpc>
                <a:spcPct val="90000"/>
              </a:lnSpc>
              <a:buFont typeface="Wingdings 2" panose="05020102010507070707" pitchFamily="18" charset="2"/>
              <a:buNone/>
            </a:pPr>
            <a:endParaRPr lang="sr-Cyrl-CS" altLang="en-US" sz="2400" dirty="0">
              <a:latin typeface="Arial" panose="020B0604020202020204" pitchFamily="34" charset="0"/>
              <a:cs typeface="Arial" panose="020B0604020202020204" pitchFamily="34" charset="0"/>
            </a:endParaRPr>
          </a:p>
          <a:p>
            <a:pPr marL="609600" indent="-609600" eaLnBrk="1" hangingPunct="1">
              <a:lnSpc>
                <a:spcPct val="90000"/>
              </a:lnSpc>
              <a:buFont typeface="Wingdings 2" panose="05020102010507070707" pitchFamily="18" charset="2"/>
              <a:buNone/>
            </a:pPr>
            <a:r>
              <a:rPr lang="sr-Cyrl-CS" altLang="en-US" sz="2400" dirty="0">
                <a:latin typeface="Arial" panose="020B0604020202020204" pitchFamily="34" charset="0"/>
                <a:cs typeface="Arial" panose="020B0604020202020204" pitchFamily="34" charset="0"/>
              </a:rPr>
              <a:t>-</a:t>
            </a:r>
            <a:r>
              <a:rPr lang="en-US" altLang="en-US" sz="2400" b="1" dirty="0">
                <a:latin typeface="Arial" panose="020B0604020202020204" pitchFamily="34" charset="0"/>
                <a:cs typeface="Arial" panose="020B0604020202020204" pitchFamily="34" charset="0"/>
              </a:rPr>
              <a:t> It is difficult to predict their inheritance in the offspring</a:t>
            </a:r>
            <a:r>
              <a:rPr lang="sr-Cyrl-CS" altLang="en-US" sz="2400" dirty="0">
                <a:latin typeface="Arial" panose="020B0604020202020204" pitchFamily="34" charset="0"/>
                <a:cs typeface="Arial" panose="020B0604020202020204" pitchFamily="34" charset="0"/>
              </a:rPr>
              <a:t>.</a:t>
            </a:r>
          </a:p>
        </p:txBody>
      </p:sp>
    </p:spTree>
  </p:cSld>
  <p:clrMapOvr>
    <a:masterClrMapping/>
  </p:clrMapOvr>
  <mc:AlternateContent xmlns:mc="http://schemas.openxmlformats.org/markup-compatibility/2006" xmlns:p14="http://schemas.microsoft.com/office/powerpoint/2010/main">
    <mc:Choice Requires="p14">
      <p:transition spd="slow" p14:dur="2000" advTm="83773"/>
    </mc:Choice>
    <mc:Fallback xmlns="">
      <p:transition spd="slow" advTm="83773"/>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494BE2C0-78E5-DF41-812D-70A49F444863}"/>
              </a:ext>
            </a:extLst>
          </p:cNvPr>
          <p:cNvSpPr>
            <a:spLocks noGrp="1"/>
          </p:cNvSpPr>
          <p:nvPr>
            <p:ph type="title"/>
          </p:nvPr>
        </p:nvSpPr>
        <p:spPr>
          <a:xfrm>
            <a:off x="2286000" y="457200"/>
            <a:ext cx="3962400" cy="762000"/>
          </a:xfrm>
        </p:spPr>
        <p:txBody>
          <a:bodyPr/>
          <a:lstStyle/>
          <a:p>
            <a:r>
              <a:rPr lang="en-US" altLang="en-RS" sz="3200" b="1" dirty="0">
                <a:latin typeface="Arial" panose="020B0604020202020204" pitchFamily="34" charset="0"/>
                <a:cs typeface="Arial" panose="020B0604020202020204" pitchFamily="34" charset="0"/>
              </a:rPr>
              <a:t>Empiric risk</a:t>
            </a:r>
          </a:p>
        </p:txBody>
      </p:sp>
      <p:sp>
        <p:nvSpPr>
          <p:cNvPr id="54275" name="Content Placeholder 2">
            <a:extLst>
              <a:ext uri="{FF2B5EF4-FFF2-40B4-BE49-F238E27FC236}">
                <a16:creationId xmlns:a16="http://schemas.microsoft.com/office/drawing/2014/main" id="{1F3A48BD-90CF-724F-B7B0-8B3530105007}"/>
              </a:ext>
            </a:extLst>
          </p:cNvPr>
          <p:cNvSpPr>
            <a:spLocks noGrp="1"/>
          </p:cNvSpPr>
          <p:nvPr>
            <p:ph idx="1"/>
          </p:nvPr>
        </p:nvSpPr>
        <p:spPr>
          <a:xfrm>
            <a:off x="457200" y="1676400"/>
            <a:ext cx="8229600" cy="4389438"/>
          </a:xfrm>
        </p:spPr>
        <p:txBody>
          <a:bodyPr/>
          <a:lstStyle/>
          <a:p>
            <a:pPr marL="609600" indent="-609600" eaLnBrk="1" hangingPunct="1">
              <a:lnSpc>
                <a:spcPct val="90000"/>
              </a:lnSpc>
            </a:pPr>
            <a:r>
              <a:rPr lang="en-US" altLang="en-RS" sz="2400" dirty="0">
                <a:latin typeface="Arial" panose="020B0604020202020204" pitchFamily="34" charset="0"/>
                <a:cs typeface="Arial" panose="020B0604020202020204" pitchFamily="34" charset="0"/>
              </a:rPr>
              <a:t>they are not inherited according to Mendelian rules</a:t>
            </a:r>
          </a:p>
          <a:p>
            <a:pPr marL="609600" indent="-609600" eaLnBrk="1" hangingPunct="1">
              <a:lnSpc>
                <a:spcPct val="90000"/>
              </a:lnSpc>
            </a:pPr>
            <a:r>
              <a:rPr lang="en-US" altLang="en-RS" sz="2400" dirty="0">
                <a:latin typeface="Arial" panose="020B0604020202020204" pitchFamily="34" charset="0"/>
                <a:cs typeface="Arial" panose="020B0604020202020204" pitchFamily="34" charset="0"/>
              </a:rPr>
              <a:t>it is difficult to predict their inheritance in the offspring</a:t>
            </a:r>
          </a:p>
          <a:p>
            <a:pPr marL="609600" indent="-609600" eaLnBrk="1" hangingPunct="1">
              <a:lnSpc>
                <a:spcPct val="90000"/>
              </a:lnSpc>
            </a:pPr>
            <a:r>
              <a:rPr lang="en-US" altLang="en-RS" sz="2400" dirty="0">
                <a:latin typeface="Arial" panose="020B0604020202020204" pitchFamily="34" charset="0"/>
                <a:cs typeface="Arial" panose="020B0604020202020204" pitchFamily="34" charset="0"/>
              </a:rPr>
              <a:t>empirical risk is based on incidence of disease in a specific population</a:t>
            </a:r>
            <a:endParaRPr lang="sr-Cyrl-CS" altLang="en-RS" sz="2400" dirty="0">
              <a:latin typeface="Arial" panose="020B0604020202020204" pitchFamily="34" charset="0"/>
              <a:cs typeface="Arial" panose="020B0604020202020204" pitchFamily="34" charset="0"/>
            </a:endParaRPr>
          </a:p>
          <a:p>
            <a:pPr marL="609600" indent="-609600" eaLnBrk="1" hangingPunct="1">
              <a:lnSpc>
                <a:spcPct val="90000"/>
              </a:lnSpc>
              <a:buFont typeface="Wingdings 2" pitchFamily="2" charset="2"/>
              <a:buNone/>
            </a:pPr>
            <a:r>
              <a:rPr lang="en-US" altLang="en-RS" sz="2400" dirty="0">
                <a:latin typeface="Arial" panose="020B0604020202020204" pitchFamily="34" charset="0"/>
                <a:cs typeface="Arial" panose="020B0604020202020204" pitchFamily="34" charset="0"/>
              </a:rPr>
              <a:t>The risk is increased if: </a:t>
            </a:r>
          </a:p>
          <a:p>
            <a:pPr eaLnBrk="1" hangingPunct="1">
              <a:lnSpc>
                <a:spcPct val="90000"/>
              </a:lnSpc>
            </a:pPr>
            <a:r>
              <a:rPr lang="en-US" altLang="en-RS" sz="2400" dirty="0">
                <a:latin typeface="Arial" panose="020B0604020202020204" pitchFamily="34" charset="0"/>
                <a:cs typeface="Arial" panose="020B0604020202020204" pitchFamily="34" charset="0"/>
              </a:rPr>
              <a:t>there is more than one affected family member </a:t>
            </a:r>
          </a:p>
          <a:p>
            <a:pPr eaLnBrk="1" hangingPunct="1">
              <a:lnSpc>
                <a:spcPct val="90000"/>
              </a:lnSpc>
            </a:pPr>
            <a:r>
              <a:rPr lang="en-US" altLang="en-RS" sz="2400" dirty="0">
                <a:latin typeface="Arial" panose="020B0604020202020204" pitchFamily="34" charset="0"/>
                <a:cs typeface="Arial" panose="020B0604020202020204" pitchFamily="34" charset="0"/>
              </a:rPr>
              <a:t>there are severe forms or early onset of the disease </a:t>
            </a:r>
          </a:p>
          <a:p>
            <a:pPr eaLnBrk="1" hangingPunct="1">
              <a:lnSpc>
                <a:spcPct val="90000"/>
              </a:lnSpc>
            </a:pPr>
            <a:r>
              <a:rPr lang="en-US" altLang="en-RS" sz="2400" dirty="0">
                <a:latin typeface="Arial" panose="020B0604020202020204" pitchFamily="34" charset="0"/>
                <a:cs typeface="Arial" panose="020B0604020202020204" pitchFamily="34" charset="0"/>
              </a:rPr>
              <a:t>there is consanguinity in the family (consanguineous marriage)…</a:t>
            </a:r>
            <a:endParaRPr lang="sr-Cyrl-CS" altLang="en-RS" sz="2400" dirty="0">
              <a:latin typeface="Times New Roman" panose="02020603050405020304" pitchFamily="18" charset="0"/>
              <a:cs typeface="Times New Roman" panose="02020603050405020304" pitchFamily="18" charset="0"/>
            </a:endParaRPr>
          </a:p>
          <a:p>
            <a:pPr marL="609600" indent="-609600"/>
            <a:endParaRPr lang="en-US" altLang="en-R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3400" y="304800"/>
            <a:ext cx="8229600" cy="1143000"/>
          </a:xfrm>
        </p:spPr>
        <p:txBody>
          <a:bodyPr/>
          <a:lstStyle/>
          <a:p>
            <a:pPr eaLnBrk="1" hangingPunct="1"/>
            <a:r>
              <a:rPr lang="en-US" altLang="en-US" sz="3200" b="1" dirty="0">
                <a:solidFill>
                  <a:schemeClr val="tx1"/>
                </a:solidFill>
                <a:latin typeface="Arial" panose="020B0604020202020204" pitchFamily="34" charset="0"/>
                <a:cs typeface="Arial" panose="020B0604020202020204" pitchFamily="34" charset="0"/>
              </a:rPr>
              <a:t>2. </a:t>
            </a:r>
            <a:r>
              <a:rPr lang="en-US" altLang="en-US" sz="3200" b="1" dirty="0">
                <a:solidFill>
                  <a:srgbClr val="A50021"/>
                </a:solidFill>
                <a:latin typeface="Arial" panose="020B0604020202020204" pitchFamily="34" charset="0"/>
                <a:cs typeface="Arial" panose="020B0604020202020204" pitchFamily="34" charset="0"/>
              </a:rPr>
              <a:t>Pleiotropy</a:t>
            </a:r>
          </a:p>
        </p:txBody>
      </p:sp>
      <p:sp>
        <p:nvSpPr>
          <p:cNvPr id="35843" name="Rectangle 3"/>
          <p:cNvSpPr>
            <a:spLocks noGrp="1" noChangeArrowheads="1"/>
          </p:cNvSpPr>
          <p:nvPr>
            <p:ph idx="1"/>
          </p:nvPr>
        </p:nvSpPr>
        <p:spPr>
          <a:xfrm>
            <a:off x="457200" y="2209800"/>
            <a:ext cx="8229600" cy="4114800"/>
          </a:xfrm>
        </p:spPr>
        <p:txBody>
          <a:bodyPr/>
          <a:lstStyle/>
          <a:p>
            <a:pPr eaLnBrk="1" hangingPunct="1">
              <a:buNone/>
            </a:pPr>
            <a:r>
              <a:rPr lang="en-US" altLang="en-US" sz="2400" dirty="0">
                <a:latin typeface="Arial" panose="020B0604020202020204" pitchFamily="34" charset="0"/>
                <a:cs typeface="Arial" panose="020B0604020202020204" pitchFamily="34" charset="0"/>
              </a:rPr>
              <a:t>- Pleiotropy occurs when one gene influences two or more seemingly unrelated phenotypic traits</a:t>
            </a:r>
            <a:r>
              <a:rPr lang="sr-Latn-CS" altLang="en-US" sz="2400" dirty="0">
                <a:latin typeface="Arial" panose="020B0604020202020204" pitchFamily="34" charset="0"/>
                <a:cs typeface="Arial" panose="020B0604020202020204" pitchFamily="34" charset="0"/>
              </a:rPr>
              <a:t>.</a:t>
            </a:r>
          </a:p>
          <a:p>
            <a:pPr eaLnBrk="1" hangingPunct="1">
              <a:buFontTx/>
              <a:buNone/>
            </a:pPr>
            <a:endParaRPr lang="sr-Latn-CS" altLang="en-US" sz="2400" dirty="0">
              <a:solidFill>
                <a:srgbClr val="CC00CC"/>
              </a:solidFill>
              <a:latin typeface="Arial" panose="020B0604020202020204" pitchFamily="34" charset="0"/>
              <a:cs typeface="Arial" panose="020B0604020202020204" pitchFamily="34" charset="0"/>
            </a:endParaRPr>
          </a:p>
          <a:p>
            <a:pPr eaLnBrk="1" hangingPunct="1">
              <a:buFontTx/>
              <a:buNone/>
            </a:pPr>
            <a:r>
              <a:rPr lang="en-US" altLang="en-US" sz="2400" b="1" dirty="0">
                <a:latin typeface="Arial" panose="020B0604020202020204" pitchFamily="34" charset="0"/>
                <a:cs typeface="Arial" panose="020B0604020202020204" pitchFamily="34" charset="0"/>
              </a:rPr>
              <a:t>Examples</a:t>
            </a:r>
            <a:r>
              <a:rPr lang="sr-Cyrl-CS" altLang="en-US" sz="2400" b="1" dirty="0">
                <a:latin typeface="Arial" panose="020B0604020202020204" pitchFamily="34" charset="0"/>
                <a:cs typeface="Arial" panose="020B0604020202020204" pitchFamily="34" charset="0"/>
              </a:rPr>
              <a:t>:  </a:t>
            </a:r>
          </a:p>
          <a:p>
            <a:pPr eaLnBrk="1" hangingPunct="1">
              <a:buFontTx/>
              <a:buNone/>
            </a:pP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sickle cell anemia</a:t>
            </a:r>
            <a:r>
              <a:rPr lang="sr-Cyrl-CS" altLang="en-US" sz="2400" dirty="0">
                <a:latin typeface="Arial" panose="020B0604020202020204" pitchFamily="34" charset="0"/>
                <a:cs typeface="Arial" panose="020B0604020202020204" pitchFamily="34" charset="0"/>
              </a:rPr>
              <a:t>;</a:t>
            </a:r>
            <a:endParaRPr lang="sr-Latn-CS" altLang="en-US" sz="2400" dirty="0">
              <a:latin typeface="Arial" panose="020B0604020202020204" pitchFamily="34" charset="0"/>
              <a:cs typeface="Arial" panose="020B0604020202020204" pitchFamily="34" charset="0"/>
            </a:endParaRPr>
          </a:p>
          <a:p>
            <a:pPr eaLnBrk="1" hangingPunct="1">
              <a:buNone/>
            </a:pPr>
            <a:r>
              <a:rPr lang="en-US" altLang="en-US" sz="2400" dirty="0">
                <a:latin typeface="Arial" panose="020B0604020202020204" pitchFamily="34" charset="0"/>
                <a:cs typeface="Arial" panose="020B0604020202020204" pitchFamily="34" charset="0"/>
              </a:rPr>
              <a:t>- </a:t>
            </a:r>
            <a:r>
              <a:rPr lang="sr-Latn-CS" altLang="en-US" sz="2400" dirty="0">
                <a:latin typeface="Arial" panose="020B0604020202020204" pitchFamily="34" charset="0"/>
                <a:cs typeface="Arial" panose="020B0604020202020204" pitchFamily="34" charset="0"/>
              </a:rPr>
              <a:t>Van der Hoeve's syndrome (Osteogenesis imperfecta)-</a:t>
            </a: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osteoporosis, blue sclerae, and deafness</a:t>
            </a:r>
            <a:endParaRPr lang="sr-Cyrl-CS" altLang="en-US" sz="2400" dirty="0">
              <a:latin typeface="Arial" panose="020B0604020202020204" pitchFamily="34" charset="0"/>
              <a:cs typeface="Arial" panose="020B0604020202020204" pitchFamily="34" charset="0"/>
            </a:endParaRPr>
          </a:p>
          <a:p>
            <a:pPr eaLnBrk="1" hangingPunct="1">
              <a:buFontTx/>
              <a:buNone/>
            </a:pPr>
            <a:endParaRPr lang="sr-Cyrl-CS" altLang="en-US" sz="2400" dirty="0">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108364"/>
    </mc:Choice>
    <mc:Fallback xmlns="">
      <p:transition spd="slow" advTm="108364"/>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Adults with Osteogenesis Imperfecta | NEJM">
            <a:extLst>
              <a:ext uri="{FF2B5EF4-FFF2-40B4-BE49-F238E27FC236}">
                <a16:creationId xmlns:a16="http://schemas.microsoft.com/office/drawing/2014/main" id="{76F53BEF-25AE-4340-8AFA-9811414972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5923" y="3276600"/>
            <a:ext cx="6412153" cy="3581400"/>
          </a:xfrm>
          <a:prstGeom prst="rect">
            <a:avLst/>
          </a:prstGeom>
          <a:noFill/>
          <a:extLst>
            <a:ext uri="{909E8E84-426E-40DD-AFC4-6F175D3DCCD1}">
              <a14:hiddenFill xmlns:a14="http://schemas.microsoft.com/office/drawing/2010/main">
                <a:solidFill>
                  <a:srgbClr val="FFFFFF"/>
                </a:solidFill>
              </a14:hiddenFill>
            </a:ext>
          </a:extLst>
        </p:spPr>
      </p:pic>
      <p:pic>
        <p:nvPicPr>
          <p:cNvPr id="32772" name="Picture 4" descr="Osteogenesis Imperfecta Type 8">
            <a:extLst>
              <a:ext uri="{FF2B5EF4-FFF2-40B4-BE49-F238E27FC236}">
                <a16:creationId xmlns:a16="http://schemas.microsoft.com/office/drawing/2014/main" id="{F6707F61-DB96-6D45-9714-0CA16B4883B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874711" y="0"/>
            <a:ext cx="5394577"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98143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04800" y="457200"/>
            <a:ext cx="8839200" cy="914400"/>
          </a:xfrm>
        </p:spPr>
        <p:txBody>
          <a:bodyPr/>
          <a:lstStyle/>
          <a:p>
            <a:pPr eaLnBrk="1" hangingPunct="1"/>
            <a:r>
              <a:rPr lang="sr-Cyrl-CS" altLang="en-US" sz="3200" b="1" dirty="0">
                <a:solidFill>
                  <a:schemeClr val="tx1"/>
                </a:solidFill>
                <a:latin typeface="Arial" panose="020B0604020202020204" pitchFamily="34" charset="0"/>
                <a:cs typeface="Arial" panose="020B0604020202020204" pitchFamily="34" charset="0"/>
              </a:rPr>
              <a:t>3. </a:t>
            </a:r>
            <a:r>
              <a:rPr lang="en-US" altLang="en-US" sz="3200" b="1" dirty="0">
                <a:solidFill>
                  <a:srgbClr val="C00000"/>
                </a:solidFill>
                <a:latin typeface="Arial" panose="020B0604020202020204" pitchFamily="34" charset="0"/>
                <a:cs typeface="Arial" panose="020B0604020202020204" pitchFamily="34" charset="0"/>
              </a:rPr>
              <a:t>Linked genes</a:t>
            </a:r>
            <a:r>
              <a:rPr lang="sr-Cyrl-CS" altLang="en-US" sz="3200" b="1" dirty="0">
                <a:solidFill>
                  <a:srgbClr val="C00000"/>
                </a:solidFill>
                <a:latin typeface="Arial" panose="020B0604020202020204" pitchFamily="34" charset="0"/>
                <a:cs typeface="Arial" panose="020B0604020202020204" pitchFamily="34" charset="0"/>
              </a:rPr>
              <a:t>-</a:t>
            </a:r>
            <a:r>
              <a:rPr lang="en-US" altLang="en-US" sz="3200" b="1" dirty="0">
                <a:solidFill>
                  <a:srgbClr val="C00000"/>
                </a:solidFill>
                <a:latin typeface="Arial" panose="020B0604020202020204" pitchFamily="34" charset="0"/>
                <a:cs typeface="Arial" panose="020B0604020202020204" pitchFamily="34" charset="0"/>
              </a:rPr>
              <a:t> linked inheritance</a:t>
            </a:r>
            <a:endParaRPr lang="sr-Cyrl-CS" altLang="en-US" sz="3200" b="1" dirty="0">
              <a:solidFill>
                <a:srgbClr val="C00000"/>
              </a:solidFill>
              <a:latin typeface="Arial" panose="020B0604020202020204" pitchFamily="34" charset="0"/>
              <a:cs typeface="Arial" panose="020B0604020202020204" pitchFamily="34" charset="0"/>
            </a:endParaRPr>
          </a:p>
        </p:txBody>
      </p:sp>
      <p:sp>
        <p:nvSpPr>
          <p:cNvPr id="50179" name="Rectangle 3"/>
          <p:cNvSpPr>
            <a:spLocks noGrp="1" noChangeArrowheads="1"/>
          </p:cNvSpPr>
          <p:nvPr>
            <p:ph idx="1"/>
          </p:nvPr>
        </p:nvSpPr>
        <p:spPr>
          <a:xfrm>
            <a:off x="457200" y="1786821"/>
            <a:ext cx="8001000" cy="4343400"/>
          </a:xfrm>
        </p:spPr>
        <p:txBody>
          <a:bodyPr>
            <a:normAutofit/>
          </a:bodyPr>
          <a:lstStyle/>
          <a:p>
            <a:pPr marL="420624" indent="-384048" eaLnBrk="1" fontAlgn="auto" hangingPunct="1">
              <a:spcAft>
                <a:spcPts val="0"/>
              </a:spcAft>
              <a:buClr>
                <a:schemeClr val="accent3"/>
              </a:buClr>
              <a:buFontTx/>
              <a:buNone/>
              <a:defRPr/>
            </a:pPr>
            <a:r>
              <a:rPr lang="sr-Cyrl-CS" sz="2400" dirty="0">
                <a:latin typeface="Arial" pitchFamily="34" charset="0"/>
                <a:cs typeface="Arial" pitchFamily="34" charset="0"/>
              </a:rPr>
              <a:t>- </a:t>
            </a:r>
            <a:r>
              <a:rPr lang="en-US" sz="2400" dirty="0">
                <a:latin typeface="Arial" pitchFamily="34" charset="0"/>
                <a:cs typeface="Arial" pitchFamily="34" charset="0"/>
              </a:rPr>
              <a:t>Genes that are located on the same chromosome and determine linked properties are called linked genes.</a:t>
            </a:r>
          </a:p>
          <a:p>
            <a:pPr marL="420624" indent="-384048" eaLnBrk="1" fontAlgn="auto" hangingPunct="1">
              <a:spcAft>
                <a:spcPts val="0"/>
              </a:spcAft>
              <a:buClr>
                <a:schemeClr val="accent3"/>
              </a:buClr>
              <a:buFontTx/>
              <a:buNone/>
              <a:defRPr/>
            </a:pPr>
            <a:r>
              <a:rPr lang="en-US" sz="2400" dirty="0">
                <a:latin typeface="Arial" pitchFamily="34" charset="0"/>
                <a:cs typeface="Arial" pitchFamily="34" charset="0"/>
              </a:rPr>
              <a:t>- Traits determined by linked genes are inherited correlatively (linked).</a:t>
            </a:r>
          </a:p>
          <a:p>
            <a:pPr marL="420624" indent="-384048" eaLnBrk="1" fontAlgn="auto" hangingPunct="1">
              <a:spcAft>
                <a:spcPts val="0"/>
              </a:spcAft>
              <a:buClr>
                <a:schemeClr val="accent3"/>
              </a:buClr>
              <a:buFontTx/>
              <a:buNone/>
              <a:defRPr/>
            </a:pPr>
            <a:r>
              <a:rPr lang="en-US" sz="2400" dirty="0">
                <a:latin typeface="Arial" pitchFamily="34" charset="0"/>
                <a:cs typeface="Arial" pitchFamily="34" charset="0"/>
              </a:rPr>
              <a:t>- Linked genes can be separated by crossing-over.</a:t>
            </a:r>
            <a:endParaRPr lang="sr-Cyrl-CS" sz="2400" dirty="0">
              <a:latin typeface="Arial" pitchFamily="34" charset="0"/>
              <a:cs typeface="Arial" pitchFamily="34" charset="0"/>
            </a:endParaRPr>
          </a:p>
          <a:p>
            <a:pPr marL="420624" indent="-384048" eaLnBrk="1" fontAlgn="auto" hangingPunct="1">
              <a:spcAft>
                <a:spcPts val="0"/>
              </a:spcAft>
              <a:buClr>
                <a:schemeClr val="accent3"/>
              </a:buClr>
              <a:buFont typeface="Wingdings 2"/>
              <a:buNone/>
              <a:defRPr/>
            </a:pPr>
            <a:r>
              <a:rPr lang="sr-Cyrl-CS" sz="2400" dirty="0">
                <a:latin typeface="Arial" pitchFamily="34" charset="0"/>
                <a:cs typeface="Arial" pitchFamily="34" charset="0"/>
              </a:rPr>
              <a:t>- </a:t>
            </a:r>
            <a:r>
              <a:rPr lang="en-US" sz="2400" dirty="0">
                <a:latin typeface="Arial" pitchFamily="34" charset="0"/>
                <a:cs typeface="Arial" pitchFamily="34" charset="0"/>
              </a:rPr>
              <a:t>Example</a:t>
            </a:r>
            <a:r>
              <a:rPr lang="sr-Cyrl-CS" sz="2400" dirty="0">
                <a:latin typeface="Arial" pitchFamily="34" charset="0"/>
                <a:cs typeface="Arial" pitchFamily="34" charset="0"/>
              </a:rPr>
              <a:t>. </a:t>
            </a:r>
            <a:r>
              <a:rPr lang="en-US" sz="2400" dirty="0">
                <a:latin typeface="Arial" pitchFamily="34" charset="0"/>
                <a:cs typeface="Arial" pitchFamily="34" charset="0"/>
              </a:rPr>
              <a:t>genes for color blindness and hemophilia on the X chromosome – at a distance of 12 </a:t>
            </a:r>
            <a:r>
              <a:rPr lang="en-US" sz="2400" dirty="0" err="1">
                <a:latin typeface="Arial" pitchFamily="34" charset="0"/>
                <a:cs typeface="Arial" pitchFamily="34" charset="0"/>
              </a:rPr>
              <a:t>cM.</a:t>
            </a:r>
            <a:endParaRPr lang="en-US" sz="2400" dirty="0">
              <a:latin typeface="Arial" pitchFamily="34" charset="0"/>
              <a:cs typeface="Arial" pitchFamily="34" charset="0"/>
            </a:endParaRPr>
          </a:p>
        </p:txBody>
      </p:sp>
      <p:pic>
        <p:nvPicPr>
          <p:cNvPr id="34818" name="Picture 2" descr="Linked Genes">
            <a:extLst>
              <a:ext uri="{FF2B5EF4-FFF2-40B4-BE49-F238E27FC236}">
                <a16:creationId xmlns:a16="http://schemas.microsoft.com/office/drawing/2014/main" id="{3C4CF0E5-F067-9842-8793-9E223E3030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167" t="61852" r="27500"/>
          <a:stretch/>
        </p:blipFill>
        <p:spPr bwMode="auto">
          <a:xfrm>
            <a:off x="2895600" y="5065001"/>
            <a:ext cx="4038600" cy="17929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63407"/>
    </mc:Choice>
    <mc:Fallback xmlns="">
      <p:transition spd="slow" advTm="6340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9002A0D-C251-9146-B749-F61BB0B88B6A}"/>
              </a:ext>
            </a:extLst>
          </p:cNvPr>
          <p:cNvSpPr>
            <a:spLocks noGrp="1" noChangeArrowheads="1"/>
          </p:cNvSpPr>
          <p:nvPr>
            <p:ph type="title"/>
          </p:nvPr>
        </p:nvSpPr>
        <p:spPr>
          <a:xfrm>
            <a:off x="228600" y="685800"/>
            <a:ext cx="8229600" cy="990600"/>
          </a:xfrm>
        </p:spPr>
        <p:txBody>
          <a:bodyPr>
            <a:normAutofit fontScale="90000"/>
          </a:bodyPr>
          <a:lstStyle/>
          <a:p>
            <a:pPr eaLnBrk="1" fontAlgn="auto" hangingPunct="1">
              <a:spcAft>
                <a:spcPts val="0"/>
              </a:spcAft>
              <a:defRPr/>
            </a:pPr>
            <a:r>
              <a:rPr lang="sr-Latn-CS" sz="3600" b="1" dirty="0">
                <a:solidFill>
                  <a:schemeClr val="tx1"/>
                </a:solidFill>
                <a:latin typeface="Arial" pitchFamily="34" charset="0"/>
                <a:cs typeface="Arial" pitchFamily="34" charset="0"/>
              </a:rPr>
              <a:t>F1   AaBb  x AaBb</a:t>
            </a:r>
            <a:br>
              <a:rPr lang="en-US" sz="3600" b="1" dirty="0">
                <a:solidFill>
                  <a:schemeClr val="tx1"/>
                </a:solidFill>
                <a:latin typeface="Arial" pitchFamily="34" charset="0"/>
                <a:cs typeface="Arial" pitchFamily="34" charset="0"/>
              </a:rPr>
            </a:br>
            <a:endParaRPr lang="en-US" sz="3600" b="1" dirty="0">
              <a:solidFill>
                <a:schemeClr val="tx1"/>
              </a:solidFill>
              <a:latin typeface="Arial" pitchFamily="34" charset="0"/>
              <a:cs typeface="Arial" pitchFamily="34" charset="0"/>
            </a:endParaRPr>
          </a:p>
        </p:txBody>
      </p:sp>
      <p:graphicFrame>
        <p:nvGraphicFramePr>
          <p:cNvPr id="6211" name="Group 67">
            <a:extLst>
              <a:ext uri="{FF2B5EF4-FFF2-40B4-BE49-F238E27FC236}">
                <a16:creationId xmlns:a16="http://schemas.microsoft.com/office/drawing/2014/main" id="{302D7412-AD72-3F46-9561-A84F2ABEE7B2}"/>
              </a:ext>
            </a:extLst>
          </p:cNvPr>
          <p:cNvGraphicFramePr>
            <a:graphicFrameLocks noGrp="1"/>
          </p:cNvGraphicFramePr>
          <p:nvPr>
            <p:ph sz="half" idx="2"/>
          </p:nvPr>
        </p:nvGraphicFramePr>
        <p:xfrm>
          <a:off x="990600" y="1447800"/>
          <a:ext cx="5181600" cy="4190999"/>
        </p:xfrm>
        <a:graphic>
          <a:graphicData uri="http://schemas.openxmlformats.org/drawingml/2006/table">
            <a:tbl>
              <a:tblPr/>
              <a:tblGrid>
                <a:gridCol w="712170">
                  <a:extLst>
                    <a:ext uri="{9D8B030D-6E8A-4147-A177-3AD203B41FA5}">
                      <a16:colId xmlns:a16="http://schemas.microsoft.com/office/drawing/2014/main" val="20000"/>
                    </a:ext>
                  </a:extLst>
                </a:gridCol>
                <a:gridCol w="1137973">
                  <a:extLst>
                    <a:ext uri="{9D8B030D-6E8A-4147-A177-3AD203B41FA5}">
                      <a16:colId xmlns:a16="http://schemas.microsoft.com/office/drawing/2014/main" val="20001"/>
                    </a:ext>
                  </a:extLst>
                </a:gridCol>
                <a:gridCol w="1112484">
                  <a:extLst>
                    <a:ext uri="{9D8B030D-6E8A-4147-A177-3AD203B41FA5}">
                      <a16:colId xmlns:a16="http://schemas.microsoft.com/office/drawing/2014/main" val="20002"/>
                    </a:ext>
                  </a:extLst>
                </a:gridCol>
                <a:gridCol w="1137974">
                  <a:extLst>
                    <a:ext uri="{9D8B030D-6E8A-4147-A177-3AD203B41FA5}">
                      <a16:colId xmlns:a16="http://schemas.microsoft.com/office/drawing/2014/main" val="20003"/>
                    </a:ext>
                  </a:extLst>
                </a:gridCol>
                <a:gridCol w="1080999">
                  <a:extLst>
                    <a:ext uri="{9D8B030D-6E8A-4147-A177-3AD203B41FA5}">
                      <a16:colId xmlns:a16="http://schemas.microsoft.com/office/drawing/2014/main" val="20004"/>
                    </a:ext>
                  </a:extLst>
                </a:gridCol>
              </a:tblGrid>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Ab</a:t>
                      </a:r>
                      <a:endParaRPr kumimoji="0" lang="en-US" sz="2800" b="0" i="0" u="none" strike="noStrike" cap="none" normalizeH="0" baseline="0" dirty="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94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09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CC0099"/>
                          </a:solidFill>
                          <a:effectLst/>
                          <a:latin typeface="Arial" charset="0"/>
                        </a:rPr>
                        <a:t>AAbb</a:t>
                      </a:r>
                      <a:endParaRPr kumimoji="0" lang="en-US" sz="2800" b="0" i="0" u="none" strike="noStrike" cap="none" normalizeH="0" baseline="0" dirty="0">
                        <a:ln>
                          <a:noFill/>
                        </a:ln>
                        <a:solidFill>
                          <a:srgbClr val="CC009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CC0099"/>
                          </a:solidFill>
                          <a:effectLst/>
                          <a:latin typeface="Arial" charset="0"/>
                        </a:rPr>
                        <a:t>Aabb</a:t>
                      </a:r>
                      <a:endParaRPr kumimoji="0" lang="en-US" sz="2800" b="0" i="0" u="none" strike="noStrike" cap="none" normalizeH="0" baseline="0" dirty="0">
                        <a:ln>
                          <a:noFill/>
                        </a:ln>
                        <a:solidFill>
                          <a:srgbClr val="CC0099"/>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294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chemeClr val="tx1"/>
                          </a:solidFill>
                          <a:effectLst/>
                          <a:latin typeface="Arial" charset="0"/>
                        </a:rPr>
                        <a:t>aB</a:t>
                      </a:r>
                      <a:endParaRPr kumimoji="0" lang="en-US" sz="2800" b="0" i="0" u="none" strike="noStrike" cap="none" normalizeH="0" baseline="0" dirty="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70C0"/>
                          </a:solidFill>
                          <a:effectLst/>
                          <a:latin typeface="Arial" charset="0"/>
                        </a:rPr>
                        <a:t>aaBB</a:t>
                      </a:r>
                      <a:endParaRPr kumimoji="0" lang="en-US" sz="2800" b="0" i="0" u="none" strike="noStrike" cap="none" normalizeH="0" baseline="0" dirty="0">
                        <a:ln>
                          <a:noFill/>
                        </a:ln>
                        <a:solidFill>
                          <a:srgbClr val="0070C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70C0"/>
                          </a:solidFill>
                          <a:effectLst/>
                          <a:latin typeface="Arial" charset="0"/>
                        </a:rPr>
                        <a:t>aaBb</a:t>
                      </a:r>
                      <a:endParaRPr kumimoji="0" lang="en-US" sz="2800" b="0" i="0" u="none" strike="noStrike" cap="none" normalizeH="0" baseline="0" dirty="0">
                        <a:ln>
                          <a:noFill/>
                        </a:ln>
                        <a:solidFill>
                          <a:srgbClr val="0070C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6293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a:ln>
                            <a:noFill/>
                          </a:ln>
                          <a:solidFill>
                            <a:schemeClr val="tx1"/>
                          </a:solidFill>
                          <a:effectLst/>
                          <a:latin typeface="Arial" charset="0"/>
                        </a:rPr>
                        <a:t>ab</a:t>
                      </a:r>
                      <a:endParaRPr kumimoji="0" lang="en-US" sz="2800" b="0" i="0" u="none" strike="noStrike" cap="none" normalizeH="0" baseline="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B050"/>
                          </a:solidFill>
                          <a:effectLst/>
                          <a:latin typeface="Arial" charset="0"/>
                        </a:rPr>
                        <a:t>AaBb</a:t>
                      </a:r>
                      <a:endParaRPr kumimoji="0" lang="en-US" sz="2800" b="0" i="0" u="none" strike="noStrike" cap="none" normalizeH="0" baseline="0" dirty="0">
                        <a:ln>
                          <a:noFill/>
                        </a:ln>
                        <a:solidFill>
                          <a:srgbClr val="00B05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CC0099"/>
                          </a:solidFill>
                          <a:effectLst/>
                          <a:latin typeface="Arial" charset="0"/>
                        </a:rPr>
                        <a:t>Aabb</a:t>
                      </a:r>
                      <a:endParaRPr kumimoji="0" lang="en-US" sz="2800" b="0" i="0" u="none" strike="noStrike" cap="none" normalizeH="0" baseline="0" dirty="0">
                        <a:ln>
                          <a:noFill/>
                        </a:ln>
                        <a:solidFill>
                          <a:srgbClr val="CC0099"/>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0070C0"/>
                          </a:solidFill>
                          <a:effectLst/>
                          <a:latin typeface="Arial" charset="0"/>
                        </a:rPr>
                        <a:t>aaBb</a:t>
                      </a:r>
                      <a:endParaRPr kumimoji="0" lang="en-US" sz="2800" b="0" i="0" u="none" strike="noStrike" cap="none" normalizeH="0" baseline="0" dirty="0">
                        <a:ln>
                          <a:noFill/>
                        </a:ln>
                        <a:solidFill>
                          <a:srgbClr val="0070C0"/>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800" b="0" i="0" u="none" strike="noStrike" cap="none" normalizeH="0" baseline="0" dirty="0">
                          <a:ln>
                            <a:noFill/>
                          </a:ln>
                          <a:solidFill>
                            <a:srgbClr val="FFC000"/>
                          </a:solidFill>
                          <a:effectLst/>
                          <a:latin typeface="Arial" charset="0"/>
                        </a:rPr>
                        <a:t>aabb</a:t>
                      </a:r>
                      <a:endParaRPr kumimoji="0" lang="en-US" sz="2800" b="0" i="0" u="none" strike="noStrike" cap="none" normalizeH="0" baseline="0" dirty="0">
                        <a:ln>
                          <a:noFill/>
                        </a:ln>
                        <a:solidFill>
                          <a:srgbClr val="FFC000"/>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10282" name="Rectangle 3">
            <a:extLst>
              <a:ext uri="{FF2B5EF4-FFF2-40B4-BE49-F238E27FC236}">
                <a16:creationId xmlns:a16="http://schemas.microsoft.com/office/drawing/2014/main" id="{5A5BEE0A-3CD0-D941-8982-39E78B15EFC6}"/>
              </a:ext>
            </a:extLst>
          </p:cNvPr>
          <p:cNvSpPr txBox="1">
            <a:spLocks noChangeArrowheads="1"/>
          </p:cNvSpPr>
          <p:nvPr/>
        </p:nvSpPr>
        <p:spPr bwMode="auto">
          <a:xfrm>
            <a:off x="152400" y="838200"/>
            <a:ext cx="9906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90000"/>
              </a:lnSpc>
              <a:spcBef>
                <a:spcPct val="20000"/>
              </a:spcBef>
              <a:buClr>
                <a:srgbClr val="0BD0D9"/>
              </a:buClr>
              <a:buSzPct val="95000"/>
              <a:buFont typeface="Wingdings" pitchFamily="2" charset="2"/>
              <a:buNone/>
            </a:pPr>
            <a:endParaRPr lang="sr-Latn-CS" altLang="en-RS" sz="2500">
              <a:latin typeface="Times New Roman" panose="02020603050405020304" pitchFamily="18" charset="0"/>
              <a:cs typeface="Times New Roman" panose="02020603050405020304" pitchFamily="18" charset="0"/>
            </a:endParaRPr>
          </a:p>
          <a:p>
            <a:pPr eaLnBrk="1" hangingPunct="1">
              <a:lnSpc>
                <a:spcPct val="90000"/>
              </a:lnSpc>
              <a:spcBef>
                <a:spcPct val="20000"/>
              </a:spcBef>
              <a:buClr>
                <a:srgbClr val="0BD0D9"/>
              </a:buClr>
              <a:buSzPct val="95000"/>
              <a:buFont typeface="Wingdings" pitchFamily="2" charset="2"/>
              <a:buNone/>
            </a:pPr>
            <a:r>
              <a:rPr lang="sr-Latn-CS" altLang="en-RS" sz="3200" b="1">
                <a:cs typeface="Arial" panose="020B0604020202020204" pitchFamily="34" charset="0"/>
              </a:rPr>
              <a:t>F2</a:t>
            </a:r>
            <a:r>
              <a:rPr lang="sr-Latn-CS" altLang="en-RS" sz="4400">
                <a:latin typeface="Times New Roman" panose="02020603050405020304" pitchFamily="18" charset="0"/>
                <a:cs typeface="Times New Roman" panose="02020603050405020304" pitchFamily="18" charset="0"/>
              </a:rPr>
              <a:t>  </a:t>
            </a:r>
            <a:r>
              <a:rPr lang="sr-Latn-CS" altLang="en-RS" sz="2500">
                <a:latin typeface="Times New Roman" panose="02020603050405020304" pitchFamily="18" charset="0"/>
                <a:cs typeface="Times New Roman" panose="02020603050405020304" pitchFamily="18" charset="0"/>
              </a:rPr>
              <a:t>    </a:t>
            </a:r>
            <a:endParaRPr lang="en-US" altLang="en-RS" sz="2500">
              <a:latin typeface="Times New Roman" panose="02020603050405020304" pitchFamily="18" charset="0"/>
              <a:cs typeface="Times New Roman" panose="02020603050405020304" pitchFamily="18" charset="0"/>
            </a:endParaRPr>
          </a:p>
        </p:txBody>
      </p:sp>
      <p:sp>
        <p:nvSpPr>
          <p:cNvPr id="10283" name="Rectangle 3">
            <a:extLst>
              <a:ext uri="{FF2B5EF4-FFF2-40B4-BE49-F238E27FC236}">
                <a16:creationId xmlns:a16="http://schemas.microsoft.com/office/drawing/2014/main" id="{BC5083E7-60DB-0F41-A22F-FAF336205089}"/>
              </a:ext>
            </a:extLst>
          </p:cNvPr>
          <p:cNvSpPr>
            <a:spLocks noChangeArrowheads="1"/>
          </p:cNvSpPr>
          <p:nvPr/>
        </p:nvSpPr>
        <p:spPr bwMode="auto">
          <a:xfrm>
            <a:off x="6248400" y="4800600"/>
            <a:ext cx="4267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lnSpc>
                <a:spcPct val="90000"/>
              </a:lnSpc>
              <a:spcBef>
                <a:spcPct val="20000"/>
              </a:spcBef>
              <a:buClr>
                <a:srgbClr val="0BD0D9"/>
              </a:buClr>
              <a:buSzPct val="95000"/>
              <a:buFont typeface="Wingdings" pitchFamily="2" charset="2"/>
              <a:buNone/>
            </a:pPr>
            <a:r>
              <a:rPr lang="en-US" altLang="en-RS" dirty="0">
                <a:cs typeface="Arial" panose="020B0604020202020204" pitchFamily="34" charset="0"/>
              </a:rPr>
              <a:t>- 4 different phenotypes</a:t>
            </a:r>
          </a:p>
          <a:p>
            <a:pPr eaLnBrk="1" hangingPunct="1">
              <a:lnSpc>
                <a:spcPct val="90000"/>
              </a:lnSpc>
              <a:spcBef>
                <a:spcPct val="20000"/>
              </a:spcBef>
              <a:buClr>
                <a:srgbClr val="0BD0D9"/>
              </a:buClr>
              <a:buSzPct val="95000"/>
              <a:buFont typeface="Wingdings" pitchFamily="2" charset="2"/>
              <a:buNone/>
            </a:pPr>
            <a:r>
              <a:rPr lang="en-US" altLang="en-RS" dirty="0">
                <a:cs typeface="Arial" panose="020B0604020202020204" pitchFamily="34" charset="0"/>
              </a:rPr>
              <a:t>- 9 different genotypes</a:t>
            </a:r>
            <a:endParaRPr lang="sr-Latn-CS" altLang="en-RS" sz="2400" dirty="0">
              <a:latin typeface="Times New Roman" panose="02020603050405020304" pitchFamily="18" charset="0"/>
              <a:cs typeface="Times New Roman" panose="02020603050405020304" pitchFamily="18" charset="0"/>
            </a:endParaRPr>
          </a:p>
          <a:p>
            <a:pPr eaLnBrk="1" hangingPunct="1">
              <a:lnSpc>
                <a:spcPct val="90000"/>
              </a:lnSpc>
              <a:spcBef>
                <a:spcPct val="20000"/>
              </a:spcBef>
              <a:buClr>
                <a:srgbClr val="0BD0D9"/>
              </a:buClr>
              <a:buSzPct val="95000"/>
              <a:buFont typeface="Wingdings" pitchFamily="2" charset="2"/>
              <a:buNone/>
            </a:pPr>
            <a:r>
              <a:rPr lang="sr-Latn-CS" altLang="en-RS" sz="4400" dirty="0">
                <a:latin typeface="Times New Roman" panose="02020603050405020304" pitchFamily="18" charset="0"/>
                <a:cs typeface="Times New Roman" panose="02020603050405020304" pitchFamily="18" charset="0"/>
              </a:rPr>
              <a:t>  </a:t>
            </a:r>
            <a:r>
              <a:rPr lang="sr-Latn-CS" altLang="en-RS" sz="2500" dirty="0">
                <a:latin typeface="Times New Roman" panose="02020603050405020304" pitchFamily="18" charset="0"/>
                <a:cs typeface="Times New Roman" panose="02020603050405020304" pitchFamily="18" charset="0"/>
              </a:rPr>
              <a:t>    </a:t>
            </a:r>
            <a:endParaRPr lang="en-US" altLang="en-RS" sz="25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740F5-965C-C24B-9F2B-C55F1A85AD19}"/>
              </a:ext>
            </a:extLst>
          </p:cNvPr>
          <p:cNvSpPr>
            <a:spLocks noGrp="1"/>
          </p:cNvSpPr>
          <p:nvPr>
            <p:ph type="title"/>
          </p:nvPr>
        </p:nvSpPr>
        <p:spPr>
          <a:xfrm>
            <a:off x="314411" y="609600"/>
            <a:ext cx="8229600" cy="1143000"/>
          </a:xfrm>
        </p:spPr>
        <p:txBody>
          <a:bodyPr/>
          <a:lstStyle/>
          <a:p>
            <a:pPr algn="ctr"/>
            <a:r>
              <a:rPr lang="sr-Latn-RS" sz="4000" dirty="0" err="1">
                <a:solidFill>
                  <a:schemeClr val="tx1"/>
                </a:solidFill>
              </a:rPr>
              <a:t>Nail-patella</a:t>
            </a:r>
            <a:r>
              <a:rPr lang="sr-Latn-RS" sz="4000" dirty="0">
                <a:solidFill>
                  <a:schemeClr val="tx1"/>
                </a:solidFill>
              </a:rPr>
              <a:t> </a:t>
            </a:r>
            <a:r>
              <a:rPr lang="sr-Latn-RS" sz="4000" dirty="0" err="1">
                <a:solidFill>
                  <a:schemeClr val="tx1"/>
                </a:solidFill>
              </a:rPr>
              <a:t>syndrome</a:t>
            </a:r>
            <a:endParaRPr lang="sr-Latn-RS" sz="4000" dirty="0">
              <a:solidFill>
                <a:schemeClr val="tx1"/>
              </a:solidFill>
            </a:endParaRPr>
          </a:p>
        </p:txBody>
      </p:sp>
      <p:pic>
        <p:nvPicPr>
          <p:cNvPr id="33794" name="Picture 2" descr="Nail–Patella Syndrome: A Rare Cause of Nephrotic Syndrome in Pregnancy |  Semantic Scholar">
            <a:extLst>
              <a:ext uri="{FF2B5EF4-FFF2-40B4-BE49-F238E27FC236}">
                <a16:creationId xmlns:a16="http://schemas.microsoft.com/office/drawing/2014/main" id="{8FF23CFD-10F7-8145-812A-7B4A908172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5567"/>
          <a:stretch/>
        </p:blipFill>
        <p:spPr bwMode="auto">
          <a:xfrm>
            <a:off x="1787611" y="2078404"/>
            <a:ext cx="5283200" cy="2701192"/>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81EDAE22-E187-F145-8B09-A04D5F9AA75C}"/>
              </a:ext>
            </a:extLst>
          </p:cNvPr>
          <p:cNvSpPr txBox="1">
            <a:spLocks/>
          </p:cNvSpPr>
          <p:nvPr/>
        </p:nvSpPr>
        <p:spPr bwMode="auto">
          <a:xfrm>
            <a:off x="838200" y="4876800"/>
            <a:ext cx="7543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a:lstStyle>
          <a:p>
            <a:pPr algn="ctr"/>
            <a:r>
              <a:rPr lang="sr-Latn-RS" sz="2400" dirty="0" err="1">
                <a:solidFill>
                  <a:schemeClr val="tx1"/>
                </a:solidFill>
                <a:latin typeface="Arial" panose="020B0604020202020204" pitchFamily="34" charset="0"/>
                <a:cs typeface="Arial" panose="020B0604020202020204" pitchFamily="34" charset="0"/>
              </a:rPr>
              <a:t>The</a:t>
            </a:r>
            <a:r>
              <a:rPr lang="sr-Latn-RS" sz="2400" dirty="0">
                <a:solidFill>
                  <a:schemeClr val="tx1"/>
                </a:solidFill>
                <a:latin typeface="Arial" panose="020B0604020202020204" pitchFamily="34" charset="0"/>
                <a:cs typeface="Arial" panose="020B0604020202020204" pitchFamily="34" charset="0"/>
              </a:rPr>
              <a:t> gene </a:t>
            </a:r>
            <a:r>
              <a:rPr lang="sr-Latn-RS" sz="2400" dirty="0" err="1">
                <a:solidFill>
                  <a:schemeClr val="tx1"/>
                </a:solidFill>
                <a:latin typeface="Arial" panose="020B0604020202020204" pitchFamily="34" charset="0"/>
                <a:cs typeface="Arial" panose="020B0604020202020204" pitchFamily="34" charset="0"/>
              </a:rPr>
              <a:t>that</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determines</a:t>
            </a:r>
            <a:r>
              <a:rPr lang="sr-Latn-RS" sz="2400" dirty="0">
                <a:solidFill>
                  <a:schemeClr val="tx1"/>
                </a:solidFill>
                <a:latin typeface="Arial" panose="020B0604020202020204" pitchFamily="34" charset="0"/>
                <a:cs typeface="Arial" panose="020B0604020202020204" pitchFamily="34" charset="0"/>
              </a:rPr>
              <a:t> ABO </a:t>
            </a:r>
            <a:r>
              <a:rPr lang="sr-Latn-RS" sz="2400" dirty="0" err="1">
                <a:solidFill>
                  <a:schemeClr val="tx1"/>
                </a:solidFill>
                <a:latin typeface="Arial" panose="020B0604020202020204" pitchFamily="34" charset="0"/>
                <a:cs typeface="Arial" panose="020B0604020202020204" pitchFamily="34" charset="0"/>
              </a:rPr>
              <a:t>blood</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type</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and</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the</a:t>
            </a:r>
            <a:r>
              <a:rPr lang="sr-Latn-RS" sz="2400" dirty="0">
                <a:solidFill>
                  <a:schemeClr val="tx1"/>
                </a:solidFill>
                <a:latin typeface="Arial" panose="020B0604020202020204" pitchFamily="34" charset="0"/>
                <a:cs typeface="Arial" panose="020B0604020202020204" pitchFamily="34" charset="0"/>
              </a:rPr>
              <a:t> gene </a:t>
            </a:r>
            <a:r>
              <a:rPr lang="sr-Latn-RS" sz="2400" dirty="0" err="1">
                <a:solidFill>
                  <a:schemeClr val="tx1"/>
                </a:solidFill>
                <a:latin typeface="Arial" panose="020B0604020202020204" pitchFamily="34" charset="0"/>
                <a:cs typeface="Arial" panose="020B0604020202020204" pitchFamily="34" charset="0"/>
              </a:rPr>
              <a:t>that</a:t>
            </a:r>
            <a:r>
              <a:rPr lang="sr-Latn-RS" sz="2400" dirty="0">
                <a:solidFill>
                  <a:schemeClr val="tx1"/>
                </a:solidFill>
                <a:latin typeface="Arial" panose="020B0604020202020204" pitchFamily="34" charset="0"/>
                <a:cs typeface="Arial" panose="020B0604020202020204" pitchFamily="34" charset="0"/>
              </a:rPr>
              <a:t> is </a:t>
            </a:r>
            <a:r>
              <a:rPr lang="sr-Latn-RS" sz="2400" dirty="0" err="1">
                <a:solidFill>
                  <a:schemeClr val="tx1"/>
                </a:solidFill>
                <a:latin typeface="Arial" panose="020B0604020202020204" pitchFamily="34" charset="0"/>
                <a:cs typeface="Arial" panose="020B0604020202020204" pitchFamily="34" charset="0"/>
              </a:rPr>
              <a:t>mutated</a:t>
            </a:r>
            <a:r>
              <a:rPr lang="sr-Latn-RS" sz="2400" dirty="0">
                <a:solidFill>
                  <a:schemeClr val="tx1"/>
                </a:solidFill>
                <a:latin typeface="Arial" panose="020B0604020202020204" pitchFamily="34" charset="0"/>
                <a:cs typeface="Arial" panose="020B0604020202020204" pitchFamily="34" charset="0"/>
              </a:rPr>
              <a:t> in </a:t>
            </a:r>
            <a:r>
              <a:rPr lang="sr-Latn-RS" sz="2400" dirty="0" err="1">
                <a:solidFill>
                  <a:schemeClr val="tx1"/>
                </a:solidFill>
                <a:latin typeface="Arial" panose="020B0604020202020204" pitchFamily="34" charset="0"/>
                <a:cs typeface="Arial" panose="020B0604020202020204" pitchFamily="34" charset="0"/>
              </a:rPr>
              <a:t>Nail</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patella</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syndrome</a:t>
            </a:r>
            <a:r>
              <a:rPr lang="sr-Latn-RS" sz="2400" dirty="0">
                <a:solidFill>
                  <a:schemeClr val="tx1"/>
                </a:solidFill>
                <a:latin typeface="Arial" panose="020B0604020202020204" pitchFamily="34" charset="0"/>
                <a:cs typeface="Arial" panose="020B0604020202020204" pitchFamily="34" charset="0"/>
              </a:rPr>
              <a:t> are </a:t>
            </a:r>
            <a:r>
              <a:rPr lang="sr-Latn-RS" sz="2400" dirty="0" err="1">
                <a:solidFill>
                  <a:schemeClr val="tx1"/>
                </a:solidFill>
                <a:latin typeface="Arial" panose="020B0604020202020204" pitchFamily="34" charset="0"/>
                <a:cs typeface="Arial" panose="020B0604020202020204" pitchFamily="34" charset="0"/>
              </a:rPr>
              <a:t>both</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located</a:t>
            </a:r>
            <a:r>
              <a:rPr lang="sr-Latn-RS" sz="2400" dirty="0">
                <a:solidFill>
                  <a:schemeClr val="tx1"/>
                </a:solidFill>
                <a:latin typeface="Arial" panose="020B0604020202020204" pitchFamily="34" charset="0"/>
                <a:cs typeface="Arial" panose="020B0604020202020204" pitchFamily="34" charset="0"/>
              </a:rPr>
              <a:t> on </a:t>
            </a:r>
            <a:r>
              <a:rPr lang="sr-Latn-RS" sz="2400" dirty="0" err="1">
                <a:solidFill>
                  <a:schemeClr val="tx1"/>
                </a:solidFill>
                <a:latin typeface="Arial" panose="020B0604020202020204" pitchFamily="34" charset="0"/>
                <a:cs typeface="Arial" panose="020B0604020202020204" pitchFamily="34" charset="0"/>
              </a:rPr>
              <a:t>the</a:t>
            </a:r>
            <a:r>
              <a:rPr lang="sr-Latn-RS" sz="2400" dirty="0">
                <a:solidFill>
                  <a:schemeClr val="tx1"/>
                </a:solidFill>
                <a:latin typeface="Arial" panose="020B0604020202020204" pitchFamily="34" charset="0"/>
                <a:cs typeface="Arial" panose="020B0604020202020204" pitchFamily="34" charset="0"/>
              </a:rPr>
              <a:t> </a:t>
            </a:r>
            <a:r>
              <a:rPr lang="sr-Latn-RS" sz="2400" dirty="0" err="1">
                <a:solidFill>
                  <a:schemeClr val="tx1"/>
                </a:solidFill>
                <a:latin typeface="Arial" panose="020B0604020202020204" pitchFamily="34" charset="0"/>
                <a:cs typeface="Arial" panose="020B0604020202020204" pitchFamily="34" charset="0"/>
              </a:rPr>
              <a:t>chromosome</a:t>
            </a:r>
            <a:r>
              <a:rPr lang="sr-Latn-RS" sz="2400" dirty="0">
                <a:solidFill>
                  <a:schemeClr val="tx1"/>
                </a:solidFill>
                <a:latin typeface="Arial" panose="020B0604020202020204" pitchFamily="34" charset="0"/>
                <a:cs typeface="Arial" panose="020B0604020202020204" pitchFamily="34" charset="0"/>
              </a:rPr>
              <a:t> 9. </a:t>
            </a:r>
          </a:p>
        </p:txBody>
      </p:sp>
    </p:spTree>
    <p:extLst>
      <p:ext uri="{BB962C8B-B14F-4D97-AF65-F5344CB8AC3E}">
        <p14:creationId xmlns:p14="http://schemas.microsoft.com/office/powerpoint/2010/main" val="27398415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B7AAD501-9986-2048-AF8C-96B65437C396}"/>
              </a:ext>
            </a:extLst>
          </p:cNvPr>
          <p:cNvSpPr>
            <a:spLocks noGrp="1" noChangeArrowheads="1"/>
          </p:cNvSpPr>
          <p:nvPr>
            <p:ph type="title"/>
          </p:nvPr>
        </p:nvSpPr>
        <p:spPr>
          <a:xfrm>
            <a:off x="457200" y="704850"/>
            <a:ext cx="8229600" cy="742950"/>
          </a:xfrm>
        </p:spPr>
        <p:txBody>
          <a:bodyPr/>
          <a:lstStyle/>
          <a:p>
            <a:pPr algn="ctr" eaLnBrk="1" hangingPunct="1"/>
            <a:r>
              <a:rPr lang="sr-Latn-CS" altLang="en-RS" sz="3200" b="1" dirty="0">
                <a:solidFill>
                  <a:schemeClr val="tx1"/>
                </a:solidFill>
                <a:latin typeface="Arial" panose="020B0604020202020204" pitchFamily="34" charset="0"/>
                <a:cs typeface="Arial" panose="020B0604020202020204" pitchFamily="34" charset="0"/>
              </a:rPr>
              <a:t>Nail patella sy</a:t>
            </a:r>
            <a:endParaRPr lang="en-US" altLang="en-RS" sz="3200" b="1" dirty="0">
              <a:solidFill>
                <a:schemeClr val="tx1"/>
              </a:solidFill>
              <a:latin typeface="Arial" panose="020B0604020202020204" pitchFamily="34" charset="0"/>
              <a:cs typeface="Arial" panose="020B0604020202020204" pitchFamily="34" charset="0"/>
            </a:endParaRPr>
          </a:p>
        </p:txBody>
      </p:sp>
      <p:sp>
        <p:nvSpPr>
          <p:cNvPr id="57347" name="Rectangle 3">
            <a:extLst>
              <a:ext uri="{FF2B5EF4-FFF2-40B4-BE49-F238E27FC236}">
                <a16:creationId xmlns:a16="http://schemas.microsoft.com/office/drawing/2014/main" id="{940B7986-DF8E-DD42-9365-2F851E5C36D2}"/>
              </a:ext>
            </a:extLst>
          </p:cNvPr>
          <p:cNvSpPr>
            <a:spLocks noGrp="1" noChangeArrowheads="1"/>
          </p:cNvSpPr>
          <p:nvPr>
            <p:ph sz="half" idx="1"/>
          </p:nvPr>
        </p:nvSpPr>
        <p:spPr>
          <a:xfrm>
            <a:off x="457200" y="2438400"/>
            <a:ext cx="4191000" cy="3916363"/>
          </a:xfrm>
        </p:spPr>
        <p:txBody>
          <a:bodyPr/>
          <a:lstStyle/>
          <a:p>
            <a:pPr eaLnBrk="1" hangingPunct="1">
              <a:buFontTx/>
              <a:buNone/>
            </a:pPr>
            <a:r>
              <a:rPr lang="sr-Latn-CS" altLang="en-RS" sz="2200" b="1" dirty="0">
                <a:latin typeface="Arial" panose="020B0604020202020204" pitchFamily="34" charset="0"/>
                <a:cs typeface="Arial" panose="020B0604020202020204" pitchFamily="34" charset="0"/>
              </a:rPr>
              <a:t>       </a:t>
            </a:r>
            <a:r>
              <a:rPr lang="sr-Latn-CS" altLang="en-RS" sz="1400" b="1" dirty="0">
                <a:latin typeface="Arial" panose="020B0604020202020204" pitchFamily="34" charset="0"/>
                <a:cs typeface="Arial" panose="020B0604020202020204" pitchFamily="34" charset="0"/>
              </a:rPr>
              <a:t>NP</a:t>
            </a:r>
            <a:r>
              <a:rPr lang="sr-Latn-CS" altLang="en-RS" sz="2200" b="1" dirty="0">
                <a:latin typeface="Arial" panose="020B0604020202020204" pitchFamily="34" charset="0"/>
                <a:cs typeface="Arial" panose="020B0604020202020204" pitchFamily="34" charset="0"/>
              </a:rPr>
              <a:t> </a:t>
            </a:r>
            <a:r>
              <a:rPr lang="en-US" altLang="en-RS" sz="2200" b="1" dirty="0">
                <a:latin typeface="Arial" panose="020B0604020202020204" pitchFamily="34" charset="0"/>
                <a:cs typeface="Arial" panose="020B0604020202020204" pitchFamily="34" charset="0"/>
              </a:rPr>
              <a:t>       </a:t>
            </a:r>
            <a:r>
              <a:rPr lang="en-US" altLang="en-RS" sz="1400" b="1" dirty="0" err="1">
                <a:latin typeface="Arial" panose="020B0604020202020204" pitchFamily="34" charset="0"/>
                <a:cs typeface="Arial" panose="020B0604020202020204" pitchFamily="34" charset="0"/>
              </a:rPr>
              <a:t>nn</a:t>
            </a:r>
            <a:endParaRPr lang="sr-Latn-CS" altLang="en-RS" sz="2200" b="1" dirty="0">
              <a:latin typeface="Arial" panose="020B0604020202020204" pitchFamily="34" charset="0"/>
              <a:cs typeface="Arial" panose="020B0604020202020204" pitchFamily="34" charset="0"/>
            </a:endParaRPr>
          </a:p>
          <a:p>
            <a:pPr eaLnBrk="1" hangingPunct="1">
              <a:buFontTx/>
              <a:buNone/>
            </a:pPr>
            <a:r>
              <a:rPr lang="sr-Latn-CS" altLang="en-RS" sz="2200" b="1" dirty="0">
                <a:latin typeface="Arial" panose="020B0604020202020204" pitchFamily="34" charset="0"/>
                <a:cs typeface="Arial" panose="020B0604020202020204" pitchFamily="34" charset="0"/>
              </a:rPr>
              <a:t>P    AO  x  OO</a:t>
            </a:r>
          </a:p>
          <a:p>
            <a:pPr eaLnBrk="1" hangingPunct="1">
              <a:buFontTx/>
              <a:buNone/>
            </a:pPr>
            <a:r>
              <a:rPr lang="sr-Latn-CS" altLang="en-RS" sz="2200" b="1" dirty="0">
                <a:latin typeface="Arial" panose="020B0604020202020204" pitchFamily="34" charset="0"/>
                <a:cs typeface="Arial" panose="020B0604020202020204" pitchFamily="34" charset="0"/>
              </a:rPr>
              <a:t>       </a:t>
            </a:r>
            <a:r>
              <a:rPr lang="sr-Latn-CS" altLang="en-RS" sz="1400" b="1" dirty="0">
                <a:solidFill>
                  <a:srgbClr val="C00000"/>
                </a:solidFill>
                <a:latin typeface="Arial" panose="020B0604020202020204" pitchFamily="34" charset="0"/>
                <a:cs typeface="Arial" panose="020B0604020202020204" pitchFamily="34" charset="0"/>
              </a:rPr>
              <a:t>NP</a:t>
            </a:r>
            <a:r>
              <a:rPr lang="sr-Latn-CS" altLang="en-RS" sz="1400" b="1" dirty="0">
                <a:latin typeface="Arial" panose="020B0604020202020204" pitchFamily="34" charset="0"/>
                <a:cs typeface="Arial" panose="020B0604020202020204" pitchFamily="34" charset="0"/>
              </a:rPr>
              <a:t> </a:t>
            </a:r>
            <a:r>
              <a:rPr lang="en-US" altLang="en-RS" sz="1400" b="1" dirty="0">
                <a:latin typeface="Arial" panose="020B0604020202020204" pitchFamily="34" charset="0"/>
                <a:cs typeface="Arial" panose="020B0604020202020204" pitchFamily="34" charset="0"/>
              </a:rPr>
              <a:t>    </a:t>
            </a:r>
            <a:r>
              <a:rPr lang="en-US" altLang="en-RS" sz="1400" b="1" dirty="0">
                <a:solidFill>
                  <a:srgbClr val="C00000"/>
                </a:solidFill>
                <a:latin typeface="Arial" panose="020B0604020202020204" pitchFamily="34" charset="0"/>
                <a:cs typeface="Arial" panose="020B0604020202020204" pitchFamily="34" charset="0"/>
              </a:rPr>
              <a:t>NP</a:t>
            </a:r>
            <a:r>
              <a:rPr lang="sr-Latn-CS" altLang="en-RS" sz="1400" b="1" dirty="0">
                <a:latin typeface="Arial" panose="020B0604020202020204" pitchFamily="34" charset="0"/>
                <a:cs typeface="Arial" panose="020B0604020202020204" pitchFamily="34" charset="0"/>
              </a:rPr>
              <a:t>   </a:t>
            </a:r>
            <a:r>
              <a:rPr lang="en-US" altLang="en-RS" sz="1400" b="1" dirty="0">
                <a:latin typeface="Arial" panose="020B0604020202020204" pitchFamily="34" charset="0"/>
                <a:cs typeface="Arial" panose="020B0604020202020204" pitchFamily="34" charset="0"/>
              </a:rPr>
              <a:t>    </a:t>
            </a:r>
            <a:r>
              <a:rPr lang="en-US" altLang="en-RS" sz="1400" b="1" dirty="0" err="1">
                <a:latin typeface="Arial" panose="020B0604020202020204" pitchFamily="34" charset="0"/>
                <a:cs typeface="Arial" panose="020B0604020202020204" pitchFamily="34" charset="0"/>
              </a:rPr>
              <a:t>nn</a:t>
            </a:r>
            <a:r>
              <a:rPr lang="sr-Latn-CS" altLang="en-RS" sz="1400" b="1" dirty="0">
                <a:latin typeface="Arial" panose="020B0604020202020204" pitchFamily="34" charset="0"/>
                <a:cs typeface="Arial" panose="020B0604020202020204" pitchFamily="34" charset="0"/>
              </a:rPr>
              <a:t>    </a:t>
            </a:r>
            <a:r>
              <a:rPr lang="en-US" altLang="en-RS" sz="1400" b="1" dirty="0">
                <a:latin typeface="Arial" panose="020B0604020202020204" pitchFamily="34" charset="0"/>
                <a:cs typeface="Arial" panose="020B0604020202020204" pitchFamily="34" charset="0"/>
              </a:rPr>
              <a:t>    </a:t>
            </a:r>
            <a:r>
              <a:rPr lang="en-US" altLang="en-RS" sz="1400" b="1" dirty="0" err="1">
                <a:latin typeface="Arial" panose="020B0604020202020204" pitchFamily="34" charset="0"/>
                <a:cs typeface="Arial" panose="020B0604020202020204" pitchFamily="34" charset="0"/>
              </a:rPr>
              <a:t>nn</a:t>
            </a:r>
            <a:endParaRPr lang="sr-Latn-CS" altLang="en-RS" sz="2200" b="1" dirty="0">
              <a:latin typeface="Arial" panose="020B0604020202020204" pitchFamily="34" charset="0"/>
              <a:cs typeface="Arial" panose="020B0604020202020204" pitchFamily="34" charset="0"/>
            </a:endParaRPr>
          </a:p>
          <a:p>
            <a:pPr eaLnBrk="1" hangingPunct="1">
              <a:buFontTx/>
              <a:buNone/>
            </a:pPr>
            <a:r>
              <a:rPr lang="sr-Latn-CS" altLang="en-RS" sz="2200" b="1" dirty="0">
                <a:latin typeface="Arial" panose="020B0604020202020204" pitchFamily="34" charset="0"/>
                <a:cs typeface="Arial" panose="020B0604020202020204" pitchFamily="34" charset="0"/>
              </a:rPr>
              <a:t>F1  </a:t>
            </a:r>
            <a:r>
              <a:rPr lang="sr-Latn-CS" altLang="en-RS" sz="2200" b="1" dirty="0">
                <a:solidFill>
                  <a:srgbClr val="C00000"/>
                </a:solidFill>
                <a:latin typeface="Arial" panose="020B0604020202020204" pitchFamily="34" charset="0"/>
                <a:cs typeface="Arial" panose="020B0604020202020204" pitchFamily="34" charset="0"/>
              </a:rPr>
              <a:t>AO</a:t>
            </a:r>
            <a:r>
              <a:rPr lang="sr-Latn-CS" altLang="en-RS" sz="2200" b="1" dirty="0">
                <a:latin typeface="Arial" panose="020B0604020202020204" pitchFamily="34" charset="0"/>
                <a:cs typeface="Arial" panose="020B0604020202020204" pitchFamily="34" charset="0"/>
              </a:rPr>
              <a:t>, </a:t>
            </a:r>
            <a:r>
              <a:rPr lang="sr-Latn-CS" altLang="en-RS" sz="2200" b="1" dirty="0">
                <a:solidFill>
                  <a:srgbClr val="C00000"/>
                </a:solidFill>
                <a:latin typeface="Arial" panose="020B0604020202020204" pitchFamily="34" charset="0"/>
                <a:cs typeface="Arial" panose="020B0604020202020204" pitchFamily="34" charset="0"/>
              </a:rPr>
              <a:t>AO</a:t>
            </a:r>
            <a:r>
              <a:rPr lang="sr-Latn-CS" altLang="en-RS" sz="2200" b="1" dirty="0">
                <a:latin typeface="Arial" panose="020B0604020202020204" pitchFamily="34" charset="0"/>
                <a:cs typeface="Arial" panose="020B0604020202020204" pitchFamily="34" charset="0"/>
              </a:rPr>
              <a:t>, OO, OO </a:t>
            </a:r>
          </a:p>
          <a:p>
            <a:pPr eaLnBrk="1" hangingPunct="1">
              <a:buFontTx/>
              <a:buNone/>
            </a:pPr>
            <a:r>
              <a:rPr lang="sr-Latn-CS" altLang="en-RS" sz="2200" b="1" dirty="0">
                <a:latin typeface="Arial" panose="020B0604020202020204" pitchFamily="34" charset="0"/>
                <a:cs typeface="Arial" panose="020B0604020202020204" pitchFamily="34" charset="0"/>
              </a:rPr>
              <a:t>           50%      50% </a:t>
            </a:r>
          </a:p>
          <a:p>
            <a:pPr eaLnBrk="1" hangingPunct="1">
              <a:buFont typeface="Wingdings 2" pitchFamily="2" charset="2"/>
              <a:buNone/>
            </a:pPr>
            <a:r>
              <a:rPr lang="sr-Latn-CS" altLang="en-RS" sz="2200" b="1" i="1" dirty="0">
                <a:latin typeface="Arial" panose="020B0604020202020204" pitchFamily="34" charset="0"/>
                <a:cs typeface="Arial" panose="020B0604020202020204" pitchFamily="34" charset="0"/>
              </a:rPr>
              <a:t>    </a:t>
            </a:r>
            <a:r>
              <a:rPr lang="en-US" altLang="en-RS" sz="1800" b="1" dirty="0">
                <a:latin typeface="Arial" panose="020B0604020202020204" pitchFamily="34" charset="0"/>
                <a:cs typeface="Arial" panose="020B0604020202020204" pitchFamily="34" charset="0"/>
              </a:rPr>
              <a:t>without </a:t>
            </a:r>
            <a:r>
              <a:rPr lang="en-US" altLang="en-RS" sz="1800" b="1" i="1" dirty="0">
                <a:latin typeface="Arial" panose="020B0604020202020204" pitchFamily="34" charset="0"/>
                <a:cs typeface="Arial" panose="020B0604020202020204" pitchFamily="34" charset="0"/>
              </a:rPr>
              <a:t>crossing over</a:t>
            </a:r>
            <a:endParaRPr lang="en-US" altLang="en-RS" sz="1600" b="1" i="1" dirty="0">
              <a:latin typeface="Arial" panose="020B0604020202020204" pitchFamily="34" charset="0"/>
              <a:cs typeface="Arial" panose="020B0604020202020204" pitchFamily="34" charset="0"/>
            </a:endParaRPr>
          </a:p>
        </p:txBody>
      </p:sp>
      <p:sp>
        <p:nvSpPr>
          <p:cNvPr id="57348" name="Rectangle 4">
            <a:extLst>
              <a:ext uri="{FF2B5EF4-FFF2-40B4-BE49-F238E27FC236}">
                <a16:creationId xmlns:a16="http://schemas.microsoft.com/office/drawing/2014/main" id="{DBA4FA07-26FB-3145-94AF-A93B61F4A403}"/>
              </a:ext>
            </a:extLst>
          </p:cNvPr>
          <p:cNvSpPr>
            <a:spLocks noGrp="1" noChangeArrowheads="1"/>
          </p:cNvSpPr>
          <p:nvPr>
            <p:ph sz="half" idx="2"/>
          </p:nvPr>
        </p:nvSpPr>
        <p:spPr>
          <a:xfrm>
            <a:off x="4648200" y="2438400"/>
            <a:ext cx="4038600" cy="3916363"/>
          </a:xfrm>
        </p:spPr>
        <p:txBody>
          <a:bodyPr/>
          <a:lstStyle/>
          <a:p>
            <a:pPr eaLnBrk="1" hangingPunct="1">
              <a:buFontTx/>
              <a:buNone/>
            </a:pPr>
            <a:r>
              <a:rPr lang="sr-Latn-CS" altLang="en-RS" sz="2200" dirty="0">
                <a:latin typeface="Arial" panose="020B0604020202020204" pitchFamily="34" charset="0"/>
                <a:cs typeface="Arial" panose="020B0604020202020204" pitchFamily="34" charset="0"/>
              </a:rPr>
              <a:t>       </a:t>
            </a:r>
            <a:r>
              <a:rPr lang="sr-Latn-CS" altLang="en-RS" sz="1400" b="1" dirty="0">
                <a:latin typeface="Arial" panose="020B0604020202020204" pitchFamily="34" charset="0"/>
                <a:cs typeface="Arial" panose="020B0604020202020204" pitchFamily="34" charset="0"/>
              </a:rPr>
              <a:t>NP</a:t>
            </a:r>
            <a:r>
              <a:rPr lang="en-US" altLang="en-RS" sz="1400" b="1" dirty="0">
                <a:latin typeface="Arial" panose="020B0604020202020204" pitchFamily="34" charset="0"/>
                <a:cs typeface="Arial" panose="020B0604020202020204" pitchFamily="34" charset="0"/>
              </a:rPr>
              <a:t>             </a:t>
            </a:r>
            <a:r>
              <a:rPr lang="en-US" altLang="en-RS" sz="1400" b="1" dirty="0" err="1">
                <a:latin typeface="Arial" panose="020B0604020202020204" pitchFamily="34" charset="0"/>
                <a:cs typeface="Arial" panose="020B0604020202020204" pitchFamily="34" charset="0"/>
              </a:rPr>
              <a:t>nn</a:t>
            </a:r>
            <a:endParaRPr lang="sr-Latn-CS" altLang="en-RS" sz="2200" b="1" dirty="0">
              <a:latin typeface="Arial" panose="020B0604020202020204" pitchFamily="34" charset="0"/>
              <a:cs typeface="Arial" panose="020B0604020202020204" pitchFamily="34" charset="0"/>
            </a:endParaRPr>
          </a:p>
          <a:p>
            <a:pPr eaLnBrk="1" hangingPunct="1">
              <a:buFontTx/>
              <a:buNone/>
            </a:pPr>
            <a:r>
              <a:rPr lang="sr-Latn-CS" altLang="en-RS" sz="2200" b="1" dirty="0">
                <a:latin typeface="Arial" panose="020B0604020202020204" pitchFamily="34" charset="0"/>
                <a:cs typeface="Arial" panose="020B0604020202020204" pitchFamily="34" charset="0"/>
              </a:rPr>
              <a:t>P    AO  x   OO   </a:t>
            </a:r>
          </a:p>
          <a:p>
            <a:pPr eaLnBrk="1" hangingPunct="1">
              <a:buFontTx/>
              <a:buNone/>
            </a:pPr>
            <a:r>
              <a:rPr lang="sr-Latn-CS" altLang="en-RS" sz="2200" b="1" dirty="0">
                <a:latin typeface="Arial" panose="020B0604020202020204" pitchFamily="34" charset="0"/>
                <a:cs typeface="Arial" panose="020B0604020202020204" pitchFamily="34" charset="0"/>
              </a:rPr>
              <a:t>      </a:t>
            </a:r>
            <a:r>
              <a:rPr lang="sr-Latn-CS" altLang="en-RS" sz="1400" b="1" dirty="0">
                <a:solidFill>
                  <a:srgbClr val="C00000"/>
                </a:solidFill>
                <a:latin typeface="Arial" panose="020B0604020202020204" pitchFamily="34" charset="0"/>
                <a:cs typeface="Arial" panose="020B0604020202020204" pitchFamily="34" charset="0"/>
              </a:rPr>
              <a:t>NP</a:t>
            </a:r>
            <a:r>
              <a:rPr lang="sr-Latn-CS" altLang="en-RS" sz="1400" b="1" dirty="0">
                <a:latin typeface="Arial" panose="020B0604020202020204" pitchFamily="34" charset="0"/>
                <a:cs typeface="Arial" panose="020B0604020202020204" pitchFamily="34" charset="0"/>
              </a:rPr>
              <a:t>  </a:t>
            </a:r>
            <a:r>
              <a:rPr lang="en-US" altLang="en-RS" sz="1400" b="1" dirty="0">
                <a:latin typeface="Arial" panose="020B0604020202020204" pitchFamily="34" charset="0"/>
                <a:cs typeface="Arial" panose="020B0604020202020204" pitchFamily="34" charset="0"/>
              </a:rPr>
              <a:t>   </a:t>
            </a:r>
            <a:r>
              <a:rPr lang="en-US" altLang="en-RS" sz="1400" b="1" dirty="0" err="1">
                <a:latin typeface="Arial" panose="020B0604020202020204" pitchFamily="34" charset="0"/>
                <a:cs typeface="Arial" panose="020B0604020202020204" pitchFamily="34" charset="0"/>
              </a:rPr>
              <a:t>nn</a:t>
            </a:r>
            <a:r>
              <a:rPr lang="en-US" altLang="en-RS" sz="1400" b="1" dirty="0">
                <a:latin typeface="Arial" panose="020B0604020202020204" pitchFamily="34" charset="0"/>
                <a:cs typeface="Arial" panose="020B0604020202020204" pitchFamily="34" charset="0"/>
              </a:rPr>
              <a:t>        </a:t>
            </a:r>
            <a:r>
              <a:rPr lang="sr-Latn-CS" altLang="en-RS" sz="1400" b="1" dirty="0">
                <a:solidFill>
                  <a:srgbClr val="C00000"/>
                </a:solidFill>
                <a:latin typeface="Arial" panose="020B0604020202020204" pitchFamily="34" charset="0"/>
                <a:cs typeface="Arial" panose="020B0604020202020204" pitchFamily="34" charset="0"/>
              </a:rPr>
              <a:t>NP</a:t>
            </a:r>
            <a:r>
              <a:rPr lang="en-US" altLang="en-RS" sz="1400" b="1" dirty="0">
                <a:latin typeface="Arial" panose="020B0604020202020204" pitchFamily="34" charset="0"/>
                <a:cs typeface="Arial" panose="020B0604020202020204" pitchFamily="34" charset="0"/>
              </a:rPr>
              <a:t>      </a:t>
            </a:r>
            <a:r>
              <a:rPr lang="en-US" altLang="en-RS" sz="1400" b="1" dirty="0" err="1">
                <a:latin typeface="Arial" panose="020B0604020202020204" pitchFamily="34" charset="0"/>
                <a:cs typeface="Arial" panose="020B0604020202020204" pitchFamily="34" charset="0"/>
              </a:rPr>
              <a:t>nn</a:t>
            </a:r>
            <a:endParaRPr lang="sr-Latn-CS" altLang="en-RS" sz="2200" b="1" dirty="0">
              <a:latin typeface="Arial" panose="020B0604020202020204" pitchFamily="34" charset="0"/>
              <a:cs typeface="Arial" panose="020B0604020202020204" pitchFamily="34" charset="0"/>
            </a:endParaRPr>
          </a:p>
          <a:p>
            <a:pPr eaLnBrk="1" hangingPunct="1">
              <a:buFontTx/>
              <a:buNone/>
            </a:pPr>
            <a:r>
              <a:rPr lang="sr-Latn-CS" altLang="en-RS" sz="2200" b="1" dirty="0">
                <a:latin typeface="Arial" panose="020B0604020202020204" pitchFamily="34" charset="0"/>
                <a:cs typeface="Arial" panose="020B0604020202020204" pitchFamily="34" charset="0"/>
              </a:rPr>
              <a:t>F1 </a:t>
            </a:r>
            <a:r>
              <a:rPr lang="sr-Latn-CS" altLang="en-RS" sz="2200" b="1" dirty="0">
                <a:solidFill>
                  <a:srgbClr val="C00000"/>
                </a:solidFill>
                <a:latin typeface="Arial" panose="020B0604020202020204" pitchFamily="34" charset="0"/>
                <a:cs typeface="Arial" panose="020B0604020202020204" pitchFamily="34" charset="0"/>
              </a:rPr>
              <a:t>AO</a:t>
            </a:r>
            <a:r>
              <a:rPr lang="sr-Latn-CS" altLang="en-RS" sz="2200" b="1" dirty="0">
                <a:latin typeface="Arial" panose="020B0604020202020204" pitchFamily="34" charset="0"/>
                <a:cs typeface="Arial" panose="020B0604020202020204" pitchFamily="34" charset="0"/>
              </a:rPr>
              <a:t>, AO, </a:t>
            </a:r>
            <a:r>
              <a:rPr lang="sr-Latn-CS" altLang="en-RS" sz="2200" b="1" dirty="0">
                <a:solidFill>
                  <a:srgbClr val="C00000"/>
                </a:solidFill>
                <a:latin typeface="Arial" panose="020B0604020202020204" pitchFamily="34" charset="0"/>
                <a:cs typeface="Arial" panose="020B0604020202020204" pitchFamily="34" charset="0"/>
              </a:rPr>
              <a:t>OO</a:t>
            </a:r>
            <a:r>
              <a:rPr lang="sr-Latn-CS" altLang="en-RS" sz="2200" b="1" dirty="0">
                <a:latin typeface="Arial" panose="020B0604020202020204" pitchFamily="34" charset="0"/>
                <a:cs typeface="Arial" panose="020B0604020202020204" pitchFamily="34" charset="0"/>
              </a:rPr>
              <a:t>, OO</a:t>
            </a:r>
          </a:p>
          <a:p>
            <a:pPr eaLnBrk="1" hangingPunct="1">
              <a:buFontTx/>
              <a:buNone/>
            </a:pPr>
            <a:r>
              <a:rPr lang="sr-Latn-CS" altLang="en-RS" sz="2200" b="1" dirty="0">
                <a:latin typeface="Arial" panose="020B0604020202020204" pitchFamily="34" charset="0"/>
                <a:cs typeface="Arial" panose="020B0604020202020204" pitchFamily="34" charset="0"/>
              </a:rPr>
              <a:t>    40% 10% 10% 40%</a:t>
            </a:r>
          </a:p>
          <a:p>
            <a:pPr eaLnBrk="1" hangingPunct="1">
              <a:buFont typeface="Wingdings 2" pitchFamily="2" charset="2"/>
              <a:buNone/>
            </a:pPr>
            <a:r>
              <a:rPr lang="en-US" altLang="en-RS" sz="2200" b="1" i="1" dirty="0">
                <a:latin typeface="Arial" panose="020B0604020202020204" pitchFamily="34" charset="0"/>
                <a:cs typeface="Arial" panose="020B0604020202020204" pitchFamily="34" charset="0"/>
              </a:rPr>
              <a:t>       </a:t>
            </a:r>
            <a:r>
              <a:rPr lang="en-US" altLang="en-RS" sz="1800" b="1" i="1" dirty="0">
                <a:latin typeface="Arial" panose="020B0604020202020204" pitchFamily="34" charset="0"/>
                <a:cs typeface="Arial" panose="020B0604020202020204" pitchFamily="34" charset="0"/>
              </a:rPr>
              <a:t>crossing over</a:t>
            </a:r>
            <a:endParaRPr lang="sr-Cyrl-CS" altLang="en-RS" sz="2200" b="1" i="1" dirty="0">
              <a:latin typeface="Arial" panose="020B0604020202020204" pitchFamily="34" charset="0"/>
              <a:cs typeface="Arial" panose="020B0604020202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a:extLst>
              <a:ext uri="{FF2B5EF4-FFF2-40B4-BE49-F238E27FC236}">
                <a16:creationId xmlns:a16="http://schemas.microsoft.com/office/drawing/2014/main" id="{2B5988F4-FA18-B246-AABD-DD4629BA8392}"/>
              </a:ext>
            </a:extLst>
          </p:cNvPr>
          <p:cNvSpPr>
            <a:spLocks noGrp="1"/>
          </p:cNvSpPr>
          <p:nvPr>
            <p:ph idx="1"/>
          </p:nvPr>
        </p:nvSpPr>
        <p:spPr>
          <a:xfrm>
            <a:off x="0" y="1935163"/>
            <a:ext cx="9144000" cy="4389437"/>
          </a:xfrm>
        </p:spPr>
        <p:txBody>
          <a:bodyPr/>
          <a:lstStyle/>
          <a:p>
            <a:pPr algn="ctr" eaLnBrk="1" hangingPunct="1">
              <a:buFont typeface="Wingdings 2" pitchFamily="2" charset="2"/>
              <a:buNone/>
            </a:pPr>
            <a:r>
              <a:rPr lang="en-US" altLang="en-RS" sz="4800" b="1" dirty="0">
                <a:latin typeface="Arial" panose="020B0604020202020204" pitchFamily="34" charset="0"/>
                <a:cs typeface="Arial" panose="020B0604020202020204" pitchFamily="34" charset="0"/>
              </a:rPr>
              <a:t>FAMILY TREE</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CE739083-8ABF-F14E-A92C-1A5FABB7B204}"/>
              </a:ext>
            </a:extLst>
          </p:cNvPr>
          <p:cNvSpPr>
            <a:spLocks noGrp="1" noRot="1" noChangeArrowheads="1"/>
          </p:cNvSpPr>
          <p:nvPr>
            <p:ph type="title"/>
          </p:nvPr>
        </p:nvSpPr>
        <p:spPr>
          <a:xfrm>
            <a:off x="381000" y="838200"/>
            <a:ext cx="8229600" cy="1143000"/>
          </a:xfrm>
        </p:spPr>
        <p:txBody>
          <a:bodyPr/>
          <a:lstStyle/>
          <a:p>
            <a:pPr eaLnBrk="1" hangingPunct="1"/>
            <a:r>
              <a:rPr lang="en-US" altLang="en-RS" sz="2800" dirty="0">
                <a:solidFill>
                  <a:schemeClr val="tx1"/>
                </a:solidFill>
                <a:latin typeface="Arial" panose="020B0604020202020204" pitchFamily="34" charset="0"/>
                <a:cs typeface="Arial" panose="020B0604020202020204" pitchFamily="34" charset="0"/>
              </a:rPr>
              <a:t>In human genetics, the use of classical methods is not possible:</a:t>
            </a:r>
          </a:p>
        </p:txBody>
      </p:sp>
      <p:sp>
        <p:nvSpPr>
          <p:cNvPr id="60419" name="Rectangle 3">
            <a:extLst>
              <a:ext uri="{FF2B5EF4-FFF2-40B4-BE49-F238E27FC236}">
                <a16:creationId xmlns:a16="http://schemas.microsoft.com/office/drawing/2014/main" id="{3D900CA6-D52A-F146-871E-3A71DB2876BE}"/>
              </a:ext>
            </a:extLst>
          </p:cNvPr>
          <p:cNvSpPr>
            <a:spLocks noGrp="1" noChangeArrowheads="1"/>
          </p:cNvSpPr>
          <p:nvPr>
            <p:ph idx="1"/>
          </p:nvPr>
        </p:nvSpPr>
        <p:spPr>
          <a:xfrm>
            <a:off x="0" y="1600200"/>
            <a:ext cx="9144000" cy="4876800"/>
          </a:xfrm>
        </p:spPr>
        <p:txBody>
          <a:bodyPr/>
          <a:lstStyle/>
          <a:p>
            <a:pPr eaLnBrk="1" hangingPunct="1">
              <a:buFont typeface="Wingdings" pitchFamily="2" charset="2"/>
              <a:buNone/>
            </a:pPr>
            <a:r>
              <a:rPr lang="sr-Cyrl-CS" altLang="en-RS" sz="3600" dirty="0">
                <a:latin typeface="Times New Roman" panose="02020603050405020304" pitchFamily="18" charset="0"/>
                <a:cs typeface="Times New Roman" panose="02020603050405020304" pitchFamily="18" charset="0"/>
              </a:rPr>
              <a:t>	</a:t>
            </a:r>
            <a:endParaRPr lang="sr-Cyrl-CS" altLang="en-RS" sz="2400" dirty="0">
              <a:latin typeface="Arial" panose="020B0604020202020204" pitchFamily="34" charset="0"/>
              <a:cs typeface="Arial" panose="020B0604020202020204" pitchFamily="34" charset="0"/>
            </a:endParaRPr>
          </a:p>
          <a:p>
            <a:pPr eaLnBrk="1" hangingPunct="1">
              <a:lnSpc>
                <a:spcPct val="200000"/>
              </a:lnSpc>
            </a:pPr>
            <a:r>
              <a:rPr lang="en-US" altLang="en-RS" sz="2400" dirty="0">
                <a:latin typeface="Arial" panose="020B0604020202020204" pitchFamily="34" charset="0"/>
                <a:cs typeface="Arial" panose="020B0604020202020204" pitchFamily="34" charset="0"/>
              </a:rPr>
              <a:t>long generation period; </a:t>
            </a:r>
          </a:p>
          <a:p>
            <a:pPr eaLnBrk="1" hangingPunct="1">
              <a:lnSpc>
                <a:spcPct val="200000"/>
              </a:lnSpc>
            </a:pPr>
            <a:r>
              <a:rPr lang="en-US" altLang="en-RS" sz="2400" dirty="0">
                <a:latin typeface="Arial" panose="020B0604020202020204" pitchFamily="34" charset="0"/>
                <a:cs typeface="Arial" panose="020B0604020202020204" pitchFamily="34" charset="0"/>
              </a:rPr>
              <a:t>small number of offspring; </a:t>
            </a:r>
          </a:p>
          <a:p>
            <a:pPr eaLnBrk="1" hangingPunct="1">
              <a:lnSpc>
                <a:spcPct val="200000"/>
              </a:lnSpc>
            </a:pPr>
            <a:r>
              <a:rPr lang="en-US" altLang="en-RS" sz="2400" dirty="0">
                <a:latin typeface="Arial" panose="020B0604020202020204" pitchFamily="34" charset="0"/>
                <a:cs typeface="Arial" panose="020B0604020202020204" pitchFamily="34" charset="0"/>
              </a:rPr>
              <a:t>it is impossible to carry out target crossings.</a:t>
            </a:r>
            <a:endParaRPr lang="en-US" altLang="en-RS" sz="36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76FC1CB7-D4D6-EE45-A069-0B1991A5B300}"/>
              </a:ext>
            </a:extLst>
          </p:cNvPr>
          <p:cNvSpPr>
            <a:spLocks noGrp="1" noChangeArrowheads="1"/>
          </p:cNvSpPr>
          <p:nvPr>
            <p:ph idx="1"/>
          </p:nvPr>
        </p:nvSpPr>
        <p:spPr>
          <a:xfrm>
            <a:off x="457200" y="838200"/>
            <a:ext cx="8229600" cy="4876800"/>
          </a:xfrm>
        </p:spPr>
        <p:txBody>
          <a:bodyPr/>
          <a:lstStyle/>
          <a:p>
            <a:pPr eaLnBrk="1" hangingPunct="1">
              <a:lnSpc>
                <a:spcPct val="90000"/>
              </a:lnSpc>
            </a:pPr>
            <a:r>
              <a:rPr lang="en-US" altLang="en-RS" sz="2400" dirty="0">
                <a:latin typeface="Arial" panose="020B0604020202020204" pitchFamily="34" charset="0"/>
                <a:cs typeface="Arial" panose="020B0604020202020204" pitchFamily="34" charset="0"/>
              </a:rPr>
              <a:t>I order to determine the type of inheritance of some anomalies or diseases method of family (genealogical) trees</a:t>
            </a:r>
          </a:p>
          <a:p>
            <a:pPr eaLnBrk="1" hangingPunct="1">
              <a:lnSpc>
                <a:spcPct val="90000"/>
              </a:lnSpc>
            </a:pPr>
            <a:r>
              <a:rPr lang="en-US" altLang="en-RS" sz="2400" dirty="0">
                <a:latin typeface="Arial" panose="020B0604020202020204" pitchFamily="34" charset="0"/>
                <a:cs typeface="Arial" panose="020B0604020202020204" pitchFamily="34" charset="0"/>
              </a:rPr>
              <a:t>data for at least 7 generations</a:t>
            </a:r>
          </a:p>
          <a:p>
            <a:pPr eaLnBrk="1" hangingPunct="1">
              <a:lnSpc>
                <a:spcPct val="90000"/>
              </a:lnSpc>
            </a:pPr>
            <a:r>
              <a:rPr lang="en-US" altLang="en-RS" sz="2400" dirty="0">
                <a:latin typeface="Arial" panose="020B0604020202020204" pitchFamily="34" charset="0"/>
                <a:cs typeface="Arial" panose="020B0604020202020204" pitchFamily="34" charset="0"/>
              </a:rPr>
              <a:t>all members of a family are marked with symbols</a:t>
            </a:r>
            <a:endParaRPr lang="sr-Cyrl-CS" altLang="en-RS" sz="2400" dirty="0">
              <a:latin typeface="Arial" panose="020B0604020202020204" pitchFamily="34" charset="0"/>
              <a:cs typeface="Arial" panose="020B0604020202020204" pitchFamily="34" charset="0"/>
            </a:endParaRPr>
          </a:p>
        </p:txBody>
      </p:sp>
      <p:pic>
        <p:nvPicPr>
          <p:cNvPr id="38914" name="Picture 2" descr="Otago Biochemistry: Recessive genetic disorders, family trees, and genetic  testing, Research, Department of Biochemistry | University of Otago">
            <a:extLst>
              <a:ext uri="{FF2B5EF4-FFF2-40B4-BE49-F238E27FC236}">
                <a16:creationId xmlns:a16="http://schemas.microsoft.com/office/drawing/2014/main" id="{F263B460-46B5-3D4B-B86F-3ACE9CC845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631" y="2832892"/>
            <a:ext cx="4630738" cy="40251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descr="03_13">
            <a:extLst>
              <a:ext uri="{FF2B5EF4-FFF2-40B4-BE49-F238E27FC236}">
                <a16:creationId xmlns:a16="http://schemas.microsoft.com/office/drawing/2014/main" id="{EAA9A69F-CCC2-314C-A2B2-51FFA2DC4BA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3444"/>
          <a:stretch>
            <a:fillRect/>
          </a:stretch>
        </p:blipFill>
        <p:spPr>
          <a:xfrm>
            <a:off x="2514600" y="838200"/>
            <a:ext cx="4419600" cy="5761038"/>
          </a:xfr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407D282B-A3EB-5241-95CF-A3C7604AF3C0}"/>
              </a:ext>
            </a:extLst>
          </p:cNvPr>
          <p:cNvSpPr>
            <a:spLocks noGrp="1" noChangeArrowheads="1"/>
          </p:cNvSpPr>
          <p:nvPr>
            <p:ph idx="1"/>
          </p:nvPr>
        </p:nvSpPr>
        <p:spPr>
          <a:xfrm>
            <a:off x="457200" y="1066800"/>
            <a:ext cx="8229600" cy="5562600"/>
          </a:xfrm>
        </p:spPr>
        <p:txBody>
          <a:bodyPr/>
          <a:lstStyle/>
          <a:p>
            <a:pPr marL="609600" indent="-609600" eaLnBrk="1" hangingPunct="1">
              <a:buFont typeface="Wingdings" pitchFamily="2" charset="2"/>
              <a:buAutoNum type="arabicPeriod"/>
            </a:pPr>
            <a:r>
              <a:rPr lang="en-US" altLang="en-RS" sz="3200" b="1" dirty="0">
                <a:solidFill>
                  <a:srgbClr val="C00000"/>
                </a:solidFill>
                <a:latin typeface="Arial" panose="020B0604020202020204" pitchFamily="34" charset="0"/>
                <a:cs typeface="Arial" panose="020B0604020202020204" pitchFamily="34" charset="0"/>
              </a:rPr>
              <a:t>Ratio of affected female and male members of the genealogical tree:</a:t>
            </a:r>
          </a:p>
          <a:p>
            <a:pPr marL="0" indent="0" eaLnBrk="1" hangingPunct="1">
              <a:buNone/>
            </a:pPr>
            <a:endParaRPr lang="sr-Cyrl-CS" altLang="en-RS" sz="3600" b="1" dirty="0">
              <a:solidFill>
                <a:srgbClr val="FF0000"/>
              </a:solidFill>
              <a:latin typeface="Times New Roman" panose="02020603050405020304" pitchFamily="18" charset="0"/>
            </a:endParaRPr>
          </a:p>
          <a:p>
            <a:pPr marL="609600" indent="-609600" eaLnBrk="1" hangingPunct="1"/>
            <a:r>
              <a:rPr lang="en-US" altLang="en-RS" sz="2400" dirty="0">
                <a:latin typeface="Arial" panose="020B0604020202020204" pitchFamily="34" charset="0"/>
                <a:cs typeface="Arial" panose="020B0604020202020204" pitchFamily="34" charset="0"/>
              </a:rPr>
              <a:t>if the ratio of affected male and female members is equal (1 : 1) = the gene is on the </a:t>
            </a:r>
            <a:r>
              <a:rPr lang="en-US" altLang="en-RS" sz="2400" b="1" dirty="0">
                <a:latin typeface="Arial" panose="020B0604020202020204" pitchFamily="34" charset="0"/>
                <a:cs typeface="Arial" panose="020B0604020202020204" pitchFamily="34" charset="0"/>
              </a:rPr>
              <a:t>autosomal</a:t>
            </a:r>
            <a:r>
              <a:rPr lang="en-US" altLang="en-RS" sz="2400" dirty="0">
                <a:latin typeface="Arial" panose="020B0604020202020204" pitchFamily="34" charset="0"/>
                <a:cs typeface="Arial" panose="020B0604020202020204" pitchFamily="34" charset="0"/>
              </a:rPr>
              <a:t> chromosome </a:t>
            </a:r>
          </a:p>
          <a:p>
            <a:pPr marL="609600" indent="-609600" eaLnBrk="1" hangingPunct="1"/>
            <a:r>
              <a:rPr lang="en-US" altLang="en-RS" sz="2400" dirty="0">
                <a:latin typeface="Arial" panose="020B0604020202020204" pitchFamily="34" charset="0"/>
                <a:cs typeface="Arial" panose="020B0604020202020204" pitchFamily="34" charset="0"/>
              </a:rPr>
              <a:t>if the ratio of affected male and female members is not equal (3 : 1) = the gene is on the </a:t>
            </a:r>
            <a:r>
              <a:rPr lang="en-US" altLang="en-RS" sz="2400" b="1" dirty="0">
                <a:latin typeface="Arial" panose="020B0604020202020204" pitchFamily="34" charset="0"/>
                <a:cs typeface="Arial" panose="020B0604020202020204" pitchFamily="34" charset="0"/>
              </a:rPr>
              <a:t>sex</a:t>
            </a:r>
            <a:r>
              <a:rPr lang="en-US" altLang="en-RS" sz="2400" dirty="0">
                <a:latin typeface="Arial" panose="020B0604020202020204" pitchFamily="34" charset="0"/>
                <a:cs typeface="Arial" panose="020B0604020202020204" pitchFamily="34" charset="0"/>
              </a:rPr>
              <a:t> chromosome</a:t>
            </a:r>
            <a:endParaRPr lang="en-US" altLang="en-RS" sz="3600" dirty="0">
              <a:solidFill>
                <a:schemeClr val="hlink"/>
              </a:solidFill>
              <a:latin typeface="Times New Roman" panose="02020603050405020304"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1A517887-615D-F544-BAD7-47B0B708B30C}"/>
              </a:ext>
            </a:extLst>
          </p:cNvPr>
          <p:cNvSpPr>
            <a:spLocks noGrp="1" noChangeArrowheads="1"/>
          </p:cNvSpPr>
          <p:nvPr>
            <p:ph idx="1"/>
          </p:nvPr>
        </p:nvSpPr>
        <p:spPr>
          <a:xfrm>
            <a:off x="533400" y="1066800"/>
            <a:ext cx="8382000" cy="5029200"/>
          </a:xfrm>
        </p:spPr>
        <p:txBody>
          <a:bodyPr/>
          <a:lstStyle/>
          <a:p>
            <a:pPr marL="609600" indent="-609600" eaLnBrk="1" hangingPunct="1">
              <a:buFont typeface="Wingdings" pitchFamily="2" charset="2"/>
              <a:buNone/>
            </a:pPr>
            <a:r>
              <a:rPr lang="sr-Cyrl-CS" altLang="en-RS" sz="3200" b="1" dirty="0">
                <a:solidFill>
                  <a:srgbClr val="C00000"/>
                </a:solidFill>
                <a:latin typeface="Arial" panose="020B0604020202020204" pitchFamily="34" charset="0"/>
                <a:cs typeface="Arial" panose="020B0604020202020204" pitchFamily="34" charset="0"/>
              </a:rPr>
              <a:t>2. </a:t>
            </a:r>
            <a:r>
              <a:rPr lang="en-US" altLang="en-RS" sz="3200" b="1" dirty="0">
                <a:solidFill>
                  <a:srgbClr val="C00000"/>
                </a:solidFill>
                <a:latin typeface="Arial" panose="020B0604020202020204" pitchFamily="34" charset="0"/>
                <a:cs typeface="Arial" panose="020B0604020202020204" pitchFamily="34" charset="0"/>
              </a:rPr>
              <a:t>Does the disease appear in every generation?</a:t>
            </a:r>
          </a:p>
          <a:p>
            <a:pPr marL="609600" indent="-609600" eaLnBrk="1" hangingPunct="1">
              <a:buFont typeface="Wingdings" pitchFamily="2" charset="2"/>
              <a:buNone/>
            </a:pPr>
            <a:endParaRPr lang="sr-Cyrl-CS" altLang="en-RS" sz="3600" dirty="0">
              <a:solidFill>
                <a:schemeClr val="hlink"/>
              </a:solidFill>
              <a:latin typeface="Arial" panose="020B0604020202020204" pitchFamily="34" charset="0"/>
              <a:cs typeface="Arial" panose="020B0604020202020204" pitchFamily="34" charset="0"/>
            </a:endParaRPr>
          </a:p>
          <a:p>
            <a:pPr marL="609600" indent="-609600" eaLnBrk="1" hangingPunct="1"/>
            <a:r>
              <a:rPr lang="en-US" sz="2400" dirty="0">
                <a:latin typeface="Arial" panose="020B0604020202020204" pitchFamily="34" charset="0"/>
                <a:cs typeface="Arial" panose="020B0604020202020204" pitchFamily="34" charset="0"/>
              </a:rPr>
              <a:t>If the disease occurs in every generation - inheritance is </a:t>
            </a:r>
            <a:r>
              <a:rPr lang="en-US" sz="2400" b="1" dirty="0">
                <a:latin typeface="Arial" panose="020B0604020202020204" pitchFamily="34" charset="0"/>
                <a:cs typeface="Arial" panose="020B0604020202020204" pitchFamily="34" charset="0"/>
              </a:rPr>
              <a:t>dominant</a:t>
            </a:r>
          </a:p>
          <a:p>
            <a:pPr marL="609600" indent="-609600" eaLnBrk="1" hangingPunct="1"/>
            <a:r>
              <a:rPr lang="en-US" sz="2400" dirty="0">
                <a:latin typeface="Arial" panose="020B0604020202020204" pitchFamily="34" charset="0"/>
                <a:cs typeface="Arial" panose="020B0604020202020204" pitchFamily="34" charset="0"/>
              </a:rPr>
              <a:t>If the disease skips generations - inheritance is </a:t>
            </a:r>
            <a:r>
              <a:rPr lang="en-US" sz="2400" b="1" dirty="0">
                <a:latin typeface="Arial" panose="020B0604020202020204" pitchFamily="34" charset="0"/>
                <a:cs typeface="Arial" panose="020B0604020202020204" pitchFamily="34" charset="0"/>
              </a:rPr>
              <a:t>recessive</a:t>
            </a:r>
            <a:endParaRPr lang="sr-Cyrl-CS" altLang="en-RS" sz="2400" b="1" dirty="0">
              <a:latin typeface="Arial" panose="020B0604020202020204" pitchFamily="34" charset="0"/>
              <a:cs typeface="Arial" panose="020B0604020202020204" pitchFamily="34" charset="0"/>
            </a:endParaRPr>
          </a:p>
          <a:p>
            <a:pPr marL="609600" indent="-609600" eaLnBrk="1" hangingPunct="1">
              <a:buFont typeface="Wingdings" pitchFamily="2" charset="2"/>
              <a:buNone/>
            </a:pPr>
            <a:endParaRPr lang="en-US" altLang="en-RS" sz="3600" dirty="0">
              <a:solidFill>
                <a:schemeClr val="hlink"/>
              </a:solidFill>
              <a:latin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457200" y="1371600"/>
            <a:ext cx="8229600" cy="4953000"/>
          </a:xfrm>
        </p:spPr>
        <p:txBody>
          <a:bodyPr/>
          <a:lstStyle/>
          <a:p>
            <a:pPr eaLnBrk="1" hangingPunct="1"/>
            <a:r>
              <a:rPr lang="en-US" altLang="en-US" sz="2400" dirty="0">
                <a:latin typeface="Arial" panose="020B0604020202020204" pitchFamily="34" charset="0"/>
                <a:cs typeface="Arial" panose="020B0604020202020204" pitchFamily="34" charset="0"/>
              </a:rPr>
              <a:t>A phenotypic ratio in dihybrid cross is </a:t>
            </a:r>
            <a:r>
              <a:rPr lang="sr-Latn-CS" altLang="en-US" sz="2400" b="1" dirty="0">
                <a:solidFill>
                  <a:srgbClr val="C00000"/>
                </a:solidFill>
                <a:latin typeface="Arial" panose="020B0604020202020204" pitchFamily="34" charset="0"/>
                <a:cs typeface="Arial" panose="020B0604020202020204" pitchFamily="34" charset="0"/>
              </a:rPr>
              <a:t>9</a:t>
            </a:r>
            <a:r>
              <a:rPr lang="en-US" altLang="en-US" sz="2400" b="1" dirty="0">
                <a:solidFill>
                  <a:srgbClr val="C00000"/>
                </a:solidFill>
                <a:latin typeface="Arial" panose="020B0604020202020204" pitchFamily="34" charset="0"/>
                <a:cs typeface="Arial" panose="020B0604020202020204" pitchFamily="34" charset="0"/>
              </a:rPr>
              <a:t>:3:3:1</a:t>
            </a:r>
          </a:p>
          <a:p>
            <a:pPr eaLnBrk="1" hangingPunct="1"/>
            <a:r>
              <a:rPr lang="en-US" altLang="en-US" sz="2400" b="1" dirty="0">
                <a:latin typeface="Arial" panose="020B0604020202020204" pitchFamily="34" charset="0"/>
                <a:cs typeface="Arial" panose="020B0604020202020204" pitchFamily="34" charset="0"/>
              </a:rPr>
              <a:t>To calculate the number of </a:t>
            </a:r>
            <a:r>
              <a:rPr lang="en-US" altLang="en-US" sz="2400" b="1" dirty="0">
                <a:solidFill>
                  <a:srgbClr val="C00000"/>
                </a:solidFill>
                <a:latin typeface="Arial" panose="020B0604020202020204" pitchFamily="34" charset="0"/>
                <a:cs typeface="Arial" panose="020B0604020202020204" pitchFamily="34" charset="0"/>
              </a:rPr>
              <a:t>genotypes</a:t>
            </a:r>
            <a:r>
              <a:rPr lang="en-US" altLang="en-US" sz="2400" b="1" dirty="0">
                <a:latin typeface="Arial" panose="020B0604020202020204" pitchFamily="34" charset="0"/>
                <a:cs typeface="Arial" panose="020B0604020202020204" pitchFamily="34" charset="0"/>
              </a:rPr>
              <a:t>, the formula used is </a:t>
            </a:r>
            <a:r>
              <a:rPr lang="sr-Latn-CS" altLang="en-US" sz="2400" b="1" dirty="0">
                <a:latin typeface="Arial" panose="020B0604020202020204" pitchFamily="34" charset="0"/>
                <a:cs typeface="Arial" panose="020B0604020202020204" pitchFamily="34" charset="0"/>
              </a:rPr>
              <a:t> </a:t>
            </a:r>
            <a:r>
              <a:rPr lang="sr-Latn-CS" altLang="en-US" sz="2400" b="1" dirty="0">
                <a:solidFill>
                  <a:srgbClr val="C00000"/>
                </a:solidFill>
                <a:latin typeface="Arial" panose="020B0604020202020204" pitchFamily="34" charset="0"/>
                <a:cs typeface="Arial" panose="020B0604020202020204" pitchFamily="34" charset="0"/>
              </a:rPr>
              <a:t>3</a:t>
            </a:r>
            <a:r>
              <a:rPr lang="sr-Latn-CS" altLang="en-US" sz="2400" b="1" baseline="30000" dirty="0">
                <a:solidFill>
                  <a:srgbClr val="C00000"/>
                </a:solidFill>
                <a:latin typeface="Arial" panose="020B0604020202020204" pitchFamily="34" charset="0"/>
                <a:cs typeface="Arial" panose="020B0604020202020204" pitchFamily="34" charset="0"/>
              </a:rPr>
              <a:t>n</a:t>
            </a:r>
            <a:r>
              <a:rPr lang="en-US" altLang="en-US" sz="2400" b="1" dirty="0">
                <a:solidFill>
                  <a:srgbClr val="C00000"/>
                </a:solidFill>
                <a:latin typeface="Arial" panose="020B0604020202020204" pitchFamily="34" charset="0"/>
                <a:cs typeface="Arial" panose="020B0604020202020204" pitchFamily="34" charset="0"/>
              </a:rPr>
              <a:t>, </a:t>
            </a:r>
            <a:r>
              <a:rPr lang="en-US" altLang="en-US" sz="2400" b="1" dirty="0">
                <a:latin typeface="Arial" panose="020B0604020202020204" pitchFamily="34" charset="0"/>
                <a:cs typeface="Arial" panose="020B0604020202020204" pitchFamily="34" charset="0"/>
              </a:rPr>
              <a:t>(n is number of genes)</a:t>
            </a:r>
          </a:p>
          <a:p>
            <a:pPr eaLnBrk="1" hangingPunct="1"/>
            <a:r>
              <a:rPr lang="en-US" altLang="en-US" sz="2400" b="1" dirty="0">
                <a:latin typeface="Arial" panose="020B0604020202020204" pitchFamily="34" charset="0"/>
                <a:cs typeface="Arial" panose="020B0604020202020204" pitchFamily="34" charset="0"/>
              </a:rPr>
              <a:t>To calculate the number of </a:t>
            </a:r>
            <a:r>
              <a:rPr lang="en-US" altLang="en-US" sz="2400" b="1" dirty="0">
                <a:solidFill>
                  <a:srgbClr val="C00000"/>
                </a:solidFill>
                <a:latin typeface="Arial" panose="020B0604020202020204" pitchFamily="34" charset="0"/>
                <a:cs typeface="Arial" panose="020B0604020202020204" pitchFamily="34" charset="0"/>
              </a:rPr>
              <a:t>phenotypes</a:t>
            </a:r>
            <a:r>
              <a:rPr lang="en-US" altLang="en-US" sz="2400" b="1" dirty="0">
                <a:latin typeface="Arial" panose="020B0604020202020204" pitchFamily="34" charset="0"/>
                <a:cs typeface="Arial" panose="020B0604020202020204" pitchFamily="34" charset="0"/>
              </a:rPr>
              <a:t>, the formula used is </a:t>
            </a:r>
            <a:r>
              <a:rPr lang="sr-Latn-CS" altLang="en-US" sz="2400" b="1" dirty="0">
                <a:latin typeface="Arial" panose="020B0604020202020204" pitchFamily="34" charset="0"/>
                <a:cs typeface="Arial" panose="020B0604020202020204" pitchFamily="34" charset="0"/>
              </a:rPr>
              <a:t> </a:t>
            </a:r>
            <a:r>
              <a:rPr lang="sr-Latn-CS" altLang="en-US" sz="2400" b="1" dirty="0">
                <a:solidFill>
                  <a:srgbClr val="C00000"/>
                </a:solidFill>
                <a:latin typeface="Arial" panose="020B0604020202020204" pitchFamily="34" charset="0"/>
                <a:cs typeface="Arial" panose="020B0604020202020204" pitchFamily="34" charset="0"/>
              </a:rPr>
              <a:t>2</a:t>
            </a:r>
            <a:r>
              <a:rPr lang="sr-Latn-CS" altLang="en-US" sz="2400" b="1" baseline="30000" dirty="0">
                <a:solidFill>
                  <a:srgbClr val="C00000"/>
                </a:solidFill>
                <a:latin typeface="Arial" panose="020B0604020202020204" pitchFamily="34" charset="0"/>
                <a:cs typeface="Arial" panose="020B0604020202020204" pitchFamily="34" charset="0"/>
              </a:rPr>
              <a:t>n</a:t>
            </a:r>
            <a:r>
              <a:rPr lang="en-US" altLang="en-US" sz="2400" b="1" baseline="30000" dirty="0">
                <a:solidFill>
                  <a:srgbClr val="C00000"/>
                </a:solidFill>
                <a:latin typeface="Arial" panose="020B0604020202020204" pitchFamily="34" charset="0"/>
                <a:cs typeface="Arial" panose="020B0604020202020204" pitchFamily="34" charset="0"/>
              </a:rPr>
              <a:t> </a:t>
            </a:r>
            <a:r>
              <a:rPr lang="en-US" altLang="en-US" sz="2400" b="1" dirty="0">
                <a:solidFill>
                  <a:srgbClr val="C00000"/>
                </a:solidFill>
                <a:latin typeface="Arial" panose="020B0604020202020204" pitchFamily="34" charset="0"/>
                <a:cs typeface="Arial" panose="020B0604020202020204" pitchFamily="34" charset="0"/>
              </a:rPr>
              <a:t>, </a:t>
            </a:r>
            <a:r>
              <a:rPr lang="en-US" altLang="en-US" sz="2400" b="1" dirty="0">
                <a:latin typeface="Arial" panose="020B0604020202020204" pitchFamily="34" charset="0"/>
                <a:cs typeface="Arial" panose="020B0604020202020204" pitchFamily="34" charset="0"/>
              </a:rPr>
              <a:t>(n is number of genes)</a:t>
            </a:r>
          </a:p>
          <a:p>
            <a:pPr eaLnBrk="1" hangingPunct="1"/>
            <a:endParaRPr lang="en-US" altLang="en-US" sz="2400" b="1" dirty="0">
              <a:solidFill>
                <a:srgbClr val="C00000"/>
              </a:solidFill>
              <a:latin typeface="Arial" panose="020B0604020202020204" pitchFamily="34" charset="0"/>
              <a:cs typeface="Arial" panose="020B0604020202020204" pitchFamily="34" charset="0"/>
            </a:endParaRPr>
          </a:p>
          <a:p>
            <a:pPr eaLnBrk="1" hangingPunct="1">
              <a:buFont typeface="Wingdings 2" panose="05020102010507070707" pitchFamily="18" charset="2"/>
              <a:buNone/>
            </a:pPr>
            <a:endParaRPr lang="sr-Cyrl-CS" altLang="en-US" sz="2400" b="1" dirty="0">
              <a:latin typeface="Arial" panose="020B0604020202020204" pitchFamily="34" charset="0"/>
              <a:cs typeface="Arial" panose="020B0604020202020204" pitchFamily="34" charset="0"/>
            </a:endParaRPr>
          </a:p>
          <a:p>
            <a:pPr eaLnBrk="1" hangingPunct="1"/>
            <a:r>
              <a:rPr lang="en-US" altLang="en-US" sz="2400" dirty="0">
                <a:latin typeface="Arial" panose="020B0604020202020204" pitchFamily="34" charset="0"/>
                <a:cs typeface="Arial" panose="020B0604020202020204" pitchFamily="34" charset="0"/>
              </a:rPr>
              <a:t>For dihybrid cross </a:t>
            </a:r>
            <a:r>
              <a:rPr lang="en-US" altLang="en-US" sz="2400" b="1" u="sng" dirty="0">
                <a:latin typeface="Arial" panose="020B0604020202020204" pitchFamily="34" charset="0"/>
                <a:cs typeface="Arial" panose="020B0604020202020204" pitchFamily="34" charset="0"/>
              </a:rPr>
              <a:t>number of genotypes is </a:t>
            </a:r>
            <a:r>
              <a:rPr lang="sr-Cyrl-CS" altLang="en-US" sz="2400" b="1" u="sng" dirty="0">
                <a:latin typeface="Arial" panose="020B0604020202020204" pitchFamily="34" charset="0"/>
                <a:cs typeface="Arial" panose="020B0604020202020204" pitchFamily="34" charset="0"/>
              </a:rPr>
              <a:t>9</a:t>
            </a:r>
            <a:r>
              <a:rPr lang="sr-Cyrl-CS" altLang="en-US"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and </a:t>
            </a:r>
            <a:r>
              <a:rPr lang="en-US" altLang="en-US" sz="2400" b="1" u="sng" dirty="0">
                <a:latin typeface="Arial" panose="020B0604020202020204" pitchFamily="34" charset="0"/>
                <a:cs typeface="Arial" panose="020B0604020202020204" pitchFamily="34" charset="0"/>
              </a:rPr>
              <a:t>phenotypes is </a:t>
            </a:r>
            <a:r>
              <a:rPr lang="sr-Cyrl-CS" altLang="en-US" sz="2400" b="1" u="sng" dirty="0">
                <a:latin typeface="Arial" panose="020B0604020202020204" pitchFamily="34" charset="0"/>
                <a:cs typeface="Arial" panose="020B0604020202020204" pitchFamily="34" charset="0"/>
              </a:rPr>
              <a:t>4</a:t>
            </a:r>
            <a:r>
              <a:rPr lang="sr-Cyrl-CS" altLang="en-US" sz="2400" dirty="0">
                <a:latin typeface="Arial" panose="020B0604020202020204" pitchFamily="34" charset="0"/>
                <a:cs typeface="Arial" panose="020B0604020202020204" pitchFamily="34" charset="0"/>
              </a:rPr>
              <a:t>.</a:t>
            </a:r>
          </a:p>
        </p:txBody>
      </p:sp>
    </p:spTree>
  </p:cSld>
  <p:clrMapOvr>
    <a:masterClrMapping/>
  </p:clrMapOvr>
  <mc:AlternateContent xmlns:mc="http://schemas.openxmlformats.org/markup-compatibility/2006" xmlns:p14="http://schemas.microsoft.com/office/powerpoint/2010/main">
    <mc:Choice Requires="p14">
      <p:transition spd="slow" p14:dur="2000" advTm="61072"/>
    </mc:Choice>
    <mc:Fallback xmlns="">
      <p:transition spd="slow" advTm="6107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704850"/>
            <a:ext cx="8229600" cy="742950"/>
          </a:xfrm>
        </p:spPr>
        <p:txBody>
          <a:bodyPr/>
          <a:lstStyle/>
          <a:p>
            <a:pPr algn="ctr" eaLnBrk="1" hangingPunct="1"/>
            <a:r>
              <a:rPr lang="en-US" sz="2800" b="1" i="0" u="none" strike="noStrike" dirty="0">
                <a:solidFill>
                  <a:srgbClr val="202124"/>
                </a:solidFill>
                <a:effectLst/>
                <a:latin typeface="arial" panose="020B0604020202020204" pitchFamily="34" charset="0"/>
              </a:rPr>
              <a:t>Backcrossing</a:t>
            </a:r>
            <a:endParaRPr lang="sr-Cyrl-CS" altLang="en-US" sz="2800" b="1" dirty="0">
              <a:solidFill>
                <a:schemeClr val="tx1"/>
              </a:solidFill>
              <a:latin typeface="Arial" panose="020B0604020202020204" pitchFamily="34" charset="0"/>
              <a:cs typeface="Arial" panose="020B0604020202020204" pitchFamily="34" charset="0"/>
            </a:endParaRPr>
          </a:p>
        </p:txBody>
      </p:sp>
      <p:sp>
        <p:nvSpPr>
          <p:cNvPr id="16387" name="Rectangle 3"/>
          <p:cNvSpPr>
            <a:spLocks noGrp="1" noChangeArrowheads="1"/>
          </p:cNvSpPr>
          <p:nvPr>
            <p:ph idx="1"/>
          </p:nvPr>
        </p:nvSpPr>
        <p:spPr>
          <a:xfrm>
            <a:off x="228600" y="2057400"/>
            <a:ext cx="8686800" cy="4267200"/>
          </a:xfrm>
        </p:spPr>
        <p:txBody>
          <a:bodyPr/>
          <a:lstStyle/>
          <a:p>
            <a:pPr eaLnBrk="1" hangingPunct="1">
              <a:buFont typeface="Wingdings 2" panose="05020102010507070707" pitchFamily="18" charset="2"/>
              <a:buNone/>
            </a:pPr>
            <a:r>
              <a:rPr lang="en-US" altLang="en-US" sz="2400" dirty="0">
                <a:latin typeface="Arial" panose="020B0604020202020204" pitchFamily="34" charset="0"/>
                <a:cs typeface="Arial" panose="020B0604020202020204" pitchFamily="34" charset="0"/>
              </a:rPr>
              <a:t>Is the crossing of heterozygous offspring with a recessive homozygote. Phenotypic and genotypic ratio in </a:t>
            </a:r>
            <a:r>
              <a:rPr lang="sr-Latn-CS" altLang="en-US" sz="2400" b="1" u="sng" dirty="0">
                <a:latin typeface="Arial" panose="020B0604020202020204" pitchFamily="34" charset="0"/>
                <a:cs typeface="Arial" panose="020B0604020202020204" pitchFamily="34" charset="0"/>
              </a:rPr>
              <a:t>F2</a:t>
            </a:r>
            <a:r>
              <a:rPr lang="sr-Latn-CS" altLang="en-US" sz="2400" dirty="0">
                <a:latin typeface="Arial" panose="020B0604020202020204" pitchFamily="34" charset="0"/>
                <a:cs typeface="Arial" panose="020B0604020202020204" pitchFamily="34" charset="0"/>
              </a:rPr>
              <a:t> generation is </a:t>
            </a:r>
            <a:r>
              <a:rPr lang="sr-Latn-CS" altLang="en-US" sz="2400" b="1" dirty="0">
                <a:latin typeface="Arial" panose="020B0604020202020204" pitchFamily="34" charset="0"/>
                <a:cs typeface="Arial" panose="020B0604020202020204" pitchFamily="34" charset="0"/>
              </a:rPr>
              <a:t>1</a:t>
            </a:r>
            <a:r>
              <a:rPr lang="en-US" altLang="en-US" sz="2400" b="1" dirty="0">
                <a:latin typeface="Arial" panose="020B0604020202020204" pitchFamily="34" charset="0"/>
                <a:cs typeface="Arial" panose="020B0604020202020204" pitchFamily="34" charset="0"/>
              </a:rPr>
              <a:t>:1:1:1.</a:t>
            </a:r>
          </a:p>
          <a:p>
            <a:pPr eaLnBrk="1" hangingPunct="1">
              <a:buFont typeface="Wingdings 2" panose="05020102010507070707" pitchFamily="18" charset="2"/>
              <a:buNone/>
            </a:pPr>
            <a:endParaRPr lang="en-US" altLang="en-US" sz="2400" dirty="0">
              <a:latin typeface="Arial" panose="020B0604020202020204" pitchFamily="34" charset="0"/>
              <a:cs typeface="Arial" panose="020B0604020202020204" pitchFamily="34" charset="0"/>
            </a:endParaRPr>
          </a:p>
          <a:p>
            <a:pPr eaLnBrk="1" hangingPunct="1">
              <a:buFontTx/>
              <a:buNone/>
            </a:pPr>
            <a:r>
              <a:rPr lang="en-US" altLang="en-US" sz="2400" b="1" dirty="0">
                <a:latin typeface="Arial" panose="020B0604020202020204" pitchFamily="34" charset="0"/>
                <a:cs typeface="Arial" panose="020B0604020202020204" pitchFamily="34" charset="0"/>
              </a:rPr>
              <a:t>F1       </a:t>
            </a:r>
            <a:r>
              <a:rPr lang="en-US" altLang="en-US" sz="2400" b="1" dirty="0" err="1">
                <a:latin typeface="Arial" panose="020B0604020202020204" pitchFamily="34" charset="0"/>
                <a:cs typeface="Arial" panose="020B0604020202020204" pitchFamily="34" charset="0"/>
              </a:rPr>
              <a:t>AaBb</a:t>
            </a:r>
            <a:r>
              <a:rPr lang="en-US" altLang="en-US" sz="2400" b="1" dirty="0">
                <a:latin typeface="Arial" panose="020B0604020202020204" pitchFamily="34" charset="0"/>
                <a:cs typeface="Arial" panose="020B0604020202020204" pitchFamily="34" charset="0"/>
              </a:rPr>
              <a:t>  x  </a:t>
            </a:r>
            <a:r>
              <a:rPr lang="en-US" altLang="en-US" sz="2400" b="1" dirty="0" err="1">
                <a:latin typeface="Arial" panose="020B0604020202020204" pitchFamily="34" charset="0"/>
                <a:cs typeface="Arial" panose="020B0604020202020204" pitchFamily="34" charset="0"/>
              </a:rPr>
              <a:t>aabb</a:t>
            </a:r>
            <a:endParaRPr lang="en-US" altLang="en-US" sz="2400" b="1" dirty="0">
              <a:latin typeface="Arial" panose="020B0604020202020204" pitchFamily="34" charset="0"/>
              <a:cs typeface="Arial" panose="020B0604020202020204" pitchFamily="34" charset="0"/>
            </a:endParaRPr>
          </a:p>
          <a:p>
            <a:pPr eaLnBrk="1" hangingPunct="1">
              <a:buFontTx/>
              <a:buNone/>
            </a:pPr>
            <a:r>
              <a:rPr lang="en-US" altLang="en-US" sz="2400" dirty="0">
                <a:latin typeface="Arial" panose="020B0604020202020204" pitchFamily="34" charset="0"/>
                <a:cs typeface="Arial" panose="020B0604020202020204" pitchFamily="34" charset="0"/>
              </a:rPr>
              <a:t>G      AB, Ab, </a:t>
            </a:r>
            <a:r>
              <a:rPr lang="en-US" altLang="en-US" sz="2400" dirty="0" err="1">
                <a:latin typeface="Arial" panose="020B0604020202020204" pitchFamily="34" charset="0"/>
                <a:cs typeface="Arial" panose="020B0604020202020204" pitchFamily="34" charset="0"/>
              </a:rPr>
              <a:t>aB</a:t>
            </a:r>
            <a:r>
              <a:rPr lang="en-US" altLang="en-US" sz="2400" dirty="0">
                <a:latin typeface="Arial" panose="020B0604020202020204" pitchFamily="34" charset="0"/>
                <a:cs typeface="Arial" panose="020B0604020202020204" pitchFamily="34" charset="0"/>
              </a:rPr>
              <a:t>, ab   x  ab</a:t>
            </a:r>
          </a:p>
          <a:p>
            <a:pPr eaLnBrk="1" hangingPunct="1">
              <a:buFontTx/>
              <a:buNone/>
            </a:pPr>
            <a:r>
              <a:rPr lang="en-US" altLang="en-US" sz="2400" b="1" dirty="0">
                <a:latin typeface="Arial" panose="020B0604020202020204" pitchFamily="34" charset="0"/>
                <a:cs typeface="Arial" panose="020B0604020202020204" pitchFamily="34" charset="0"/>
              </a:rPr>
              <a:t>F2</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r>
              <a:rPr lang="en-US" altLang="en-US" sz="2400" dirty="0">
                <a:latin typeface="Arial" panose="020B0604020202020204" pitchFamily="34" charset="0"/>
                <a:cs typeface="Arial" panose="020B0604020202020204" pitchFamily="34" charset="0"/>
              </a:rPr>
              <a:t>, </a:t>
            </a:r>
            <a:r>
              <a:rPr lang="en-US" altLang="en-US" sz="2400" dirty="0" err="1">
                <a:latin typeface="Arial" panose="020B0604020202020204" pitchFamily="34" charset="0"/>
                <a:cs typeface="Arial" panose="020B0604020202020204" pitchFamily="34" charset="0"/>
              </a:rPr>
              <a:t>aabb</a:t>
            </a:r>
            <a:endParaRPr lang="en-US" altLang="en-US" sz="2400" dirty="0">
              <a:latin typeface="Arial" panose="020B0604020202020204" pitchFamily="34" charset="0"/>
              <a:cs typeface="Arial" panose="020B0604020202020204" pitchFamily="34" charset="0"/>
            </a:endParaRPr>
          </a:p>
          <a:p>
            <a:pPr eaLnBrk="1" hangingPunct="1">
              <a:buFontTx/>
              <a:buNone/>
            </a:pPr>
            <a:r>
              <a:rPr lang="en-US" altLang="en-US" sz="2400" b="1" dirty="0">
                <a:latin typeface="Arial" panose="020B0604020202020204" pitchFamily="34" charset="0"/>
                <a:cs typeface="Arial" panose="020B0604020202020204" pitchFamily="34" charset="0"/>
              </a:rPr>
              <a:t>           1     :   1    :    1    :    1 </a:t>
            </a:r>
          </a:p>
        </p:txBody>
      </p:sp>
    </p:spTree>
  </p:cSld>
  <p:clrMapOvr>
    <a:masterClrMapping/>
  </p:clrMapOvr>
  <mc:AlternateContent xmlns:mc="http://schemas.openxmlformats.org/markup-compatibility/2006" xmlns:p14="http://schemas.microsoft.com/office/powerpoint/2010/main">
    <mc:Choice Requires="p14">
      <p:transition spd="slow" p14:dur="2000" advTm="47025"/>
    </mc:Choice>
    <mc:Fallback xmlns="">
      <p:transition spd="slow" advTm="47025"/>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704850"/>
            <a:ext cx="8229600" cy="742950"/>
          </a:xfrm>
        </p:spPr>
        <p:txBody>
          <a:bodyPr/>
          <a:lstStyle/>
          <a:p>
            <a:pPr algn="ctr" eaLnBrk="1" hangingPunct="1"/>
            <a:r>
              <a:rPr lang="en-US" altLang="en-US" sz="3200" b="1" dirty="0" err="1">
                <a:solidFill>
                  <a:schemeClr val="tx1"/>
                </a:solidFill>
                <a:latin typeface="Arial" panose="020B0604020202020204" pitchFamily="34" charset="0"/>
                <a:cs typeface="Arial" panose="020B0604020202020204" pitchFamily="34" charset="0"/>
              </a:rPr>
              <a:t>Polyhybrid</a:t>
            </a:r>
            <a:r>
              <a:rPr lang="en-US" altLang="en-US" sz="3200" b="1" dirty="0">
                <a:solidFill>
                  <a:schemeClr val="tx1"/>
                </a:solidFill>
                <a:latin typeface="Arial" panose="020B0604020202020204" pitchFamily="34" charset="0"/>
                <a:cs typeface="Arial" panose="020B0604020202020204" pitchFamily="34" charset="0"/>
              </a:rPr>
              <a:t> cross</a:t>
            </a:r>
          </a:p>
        </p:txBody>
      </p:sp>
      <p:sp>
        <p:nvSpPr>
          <p:cNvPr id="17411" name="Rectangle 3"/>
          <p:cNvSpPr>
            <a:spLocks noGrp="1" noChangeArrowheads="1"/>
          </p:cNvSpPr>
          <p:nvPr>
            <p:ph idx="1"/>
          </p:nvPr>
        </p:nvSpPr>
        <p:spPr>
          <a:xfrm>
            <a:off x="304800" y="1935163"/>
            <a:ext cx="5208740" cy="4389437"/>
          </a:xfrm>
        </p:spPr>
        <p:txBody>
          <a:bodyPr/>
          <a:lstStyle/>
          <a:p>
            <a:pPr eaLnBrk="1" hangingPunct="1">
              <a:buFontTx/>
              <a:buNone/>
            </a:pPr>
            <a:r>
              <a:rPr lang="en-US" altLang="en-US" sz="1800" dirty="0">
                <a:latin typeface="Arial" panose="020B0604020202020204" pitchFamily="34" charset="0"/>
                <a:cs typeface="Arial" panose="020B0604020202020204" pitchFamily="34" charset="0"/>
              </a:rPr>
              <a:t>   The cross of a several traits is followed, each of which is determined by a gene on a different chromosome.</a:t>
            </a:r>
            <a:endParaRPr lang="sr-Latn-CS" altLang="en-US" sz="1800" dirty="0">
              <a:latin typeface="Arial" panose="020B0604020202020204" pitchFamily="34" charset="0"/>
              <a:cs typeface="Arial" panose="020B0604020202020204" pitchFamily="34" charset="0"/>
            </a:endParaRPr>
          </a:p>
          <a:p>
            <a:pPr eaLnBrk="1" hangingPunct="1">
              <a:buFontTx/>
              <a:buNone/>
            </a:pPr>
            <a:r>
              <a:rPr lang="en-US" altLang="en-US" sz="1800" dirty="0">
                <a:latin typeface="Arial" panose="020B0604020202020204" pitchFamily="34" charset="0"/>
                <a:cs typeface="Arial" panose="020B0604020202020204" pitchFamily="34" charset="0"/>
              </a:rPr>
              <a:t>   </a:t>
            </a:r>
          </a:p>
          <a:p>
            <a:pPr eaLnBrk="1" hangingPunct="1">
              <a:buFontTx/>
              <a:buNone/>
            </a:pPr>
            <a:r>
              <a:rPr lang="en-US" altLang="en-US" sz="1800" dirty="0">
                <a:latin typeface="Arial" panose="020B0604020202020204" pitchFamily="34" charset="0"/>
                <a:cs typeface="Arial" panose="020B0604020202020204" pitchFamily="34" charset="0"/>
              </a:rPr>
              <a:t>Trihybrid cross:</a:t>
            </a:r>
          </a:p>
          <a:p>
            <a:pPr eaLnBrk="1" hangingPunct="1">
              <a:buFontTx/>
              <a:buNone/>
            </a:pPr>
            <a:endParaRPr lang="sr-Latn-CS" altLang="en-US" sz="1800" dirty="0">
              <a:latin typeface="Arial" panose="020B0604020202020204" pitchFamily="34" charset="0"/>
              <a:cs typeface="Arial" panose="020B0604020202020204" pitchFamily="34" charset="0"/>
            </a:endParaRPr>
          </a:p>
          <a:p>
            <a:pPr eaLnBrk="1" hangingPunct="1">
              <a:buFontTx/>
              <a:buNone/>
            </a:pPr>
            <a:r>
              <a:rPr lang="en-US" altLang="en-US" sz="1800" dirty="0">
                <a:latin typeface="Arial" panose="020B0604020202020204" pitchFamily="34" charset="0"/>
                <a:cs typeface="Arial" panose="020B0604020202020204" pitchFamily="34" charset="0"/>
              </a:rPr>
              <a:t>   </a:t>
            </a:r>
            <a:r>
              <a:rPr lang="sr-Latn-CS" altLang="en-US" sz="1800" dirty="0">
                <a:latin typeface="Arial" panose="020B0604020202020204" pitchFamily="34" charset="0"/>
                <a:cs typeface="Arial" panose="020B0604020202020204" pitchFamily="34" charset="0"/>
              </a:rPr>
              <a:t>P     AABBCC   x   aabbcc</a:t>
            </a:r>
          </a:p>
          <a:p>
            <a:pPr eaLnBrk="1" hangingPunct="1">
              <a:buFontTx/>
              <a:buNone/>
            </a:pPr>
            <a:r>
              <a:rPr lang="en-US" altLang="en-US" sz="1800" dirty="0">
                <a:solidFill>
                  <a:srgbClr val="C00000"/>
                </a:solidFill>
                <a:latin typeface="Arial" panose="020B0604020202020204" pitchFamily="34" charset="0"/>
                <a:cs typeface="Arial" panose="020B0604020202020204" pitchFamily="34" charset="0"/>
              </a:rPr>
              <a:t>   </a:t>
            </a:r>
            <a:r>
              <a:rPr lang="sr-Latn-CS" altLang="en-US" sz="1800" dirty="0">
                <a:solidFill>
                  <a:srgbClr val="C00000"/>
                </a:solidFill>
                <a:latin typeface="Arial" panose="020B0604020202020204" pitchFamily="34" charset="0"/>
                <a:cs typeface="Arial" panose="020B0604020202020204" pitchFamily="34" charset="0"/>
              </a:rPr>
              <a:t>F1   AaBbCc  </a:t>
            </a:r>
            <a:r>
              <a:rPr lang="sr-Latn-CS" altLang="en-US" sz="1800" dirty="0">
                <a:latin typeface="Arial" panose="020B0604020202020204" pitchFamily="34" charset="0"/>
                <a:cs typeface="Arial" panose="020B0604020202020204" pitchFamily="34" charset="0"/>
              </a:rPr>
              <a:t>x</a:t>
            </a:r>
            <a:r>
              <a:rPr lang="sr-Latn-CS" altLang="en-US" sz="1800" dirty="0">
                <a:solidFill>
                  <a:srgbClr val="C00000"/>
                </a:solidFill>
                <a:latin typeface="Arial" panose="020B0604020202020204" pitchFamily="34" charset="0"/>
                <a:cs typeface="Arial" panose="020B0604020202020204" pitchFamily="34" charset="0"/>
              </a:rPr>
              <a:t>  AaBbCc, AaBbCc, AaBbCc</a:t>
            </a:r>
          </a:p>
          <a:p>
            <a:pPr eaLnBrk="1" hangingPunct="1">
              <a:buFontTx/>
              <a:buNone/>
            </a:pPr>
            <a:r>
              <a:rPr lang="sr-Latn-CS" altLang="en-US" sz="1800" dirty="0">
                <a:solidFill>
                  <a:srgbClr val="C00000"/>
                </a:solidFill>
                <a:latin typeface="Arial" panose="020B0604020202020204" pitchFamily="34" charset="0"/>
                <a:cs typeface="Arial" panose="020B0604020202020204" pitchFamily="34" charset="0"/>
              </a:rPr>
              <a:t>   (all offspring are the same in terms of genotype and phenotype - they have 3 dominant characteristics - one phenotypic class)</a:t>
            </a:r>
          </a:p>
          <a:p>
            <a:pPr eaLnBrk="1" hangingPunct="1">
              <a:buFontTx/>
              <a:buNone/>
            </a:pPr>
            <a:r>
              <a:rPr lang="en-US" altLang="en-US" sz="1800" b="1" dirty="0">
                <a:latin typeface="Arial" panose="020B0604020202020204" pitchFamily="34" charset="0"/>
                <a:cs typeface="Arial" panose="020B0604020202020204" pitchFamily="34" charset="0"/>
              </a:rPr>
              <a:t>   </a:t>
            </a:r>
            <a:r>
              <a:rPr lang="sr-Latn-CS" altLang="en-US" sz="1800" b="1" dirty="0">
                <a:latin typeface="Arial" panose="020B0604020202020204" pitchFamily="34" charset="0"/>
                <a:cs typeface="Arial" panose="020B0604020202020204" pitchFamily="34" charset="0"/>
              </a:rPr>
              <a:t>F2   27</a:t>
            </a:r>
            <a:r>
              <a:rPr lang="en-US" altLang="en-US" sz="1800" b="1" dirty="0">
                <a:latin typeface="Arial" panose="020B0604020202020204" pitchFamily="34" charset="0"/>
                <a:cs typeface="Arial" panose="020B0604020202020204" pitchFamily="34" charset="0"/>
              </a:rPr>
              <a:t>:9:9:9:3:3:3:1</a:t>
            </a:r>
            <a:endParaRPr lang="sr-Latn-CS" altLang="en-US" sz="1800" b="1" dirty="0">
              <a:latin typeface="Arial" panose="020B0604020202020204" pitchFamily="34" charset="0"/>
              <a:cs typeface="Arial" panose="020B0604020202020204" pitchFamily="34" charset="0"/>
            </a:endParaRPr>
          </a:p>
          <a:p>
            <a:pPr eaLnBrk="1" hangingPunct="1">
              <a:buFontTx/>
              <a:buNone/>
            </a:pPr>
            <a:endParaRPr lang="en-US" altLang="en-US" sz="2400" dirty="0">
              <a:solidFill>
                <a:srgbClr val="FF0000"/>
              </a:solidFill>
              <a:latin typeface="Arial" panose="020B0604020202020204" pitchFamily="34" charset="0"/>
              <a:cs typeface="Arial" panose="020B0604020202020204" pitchFamily="34" charset="0"/>
            </a:endParaRPr>
          </a:p>
        </p:txBody>
      </p:sp>
      <p:pic>
        <p:nvPicPr>
          <p:cNvPr id="5122" name="Picture 2" descr="Di- &amp; Trihybrid Crosses - Speaker Deck">
            <a:extLst>
              <a:ext uri="{FF2B5EF4-FFF2-40B4-BE49-F238E27FC236}">
                <a16:creationId xmlns:a16="http://schemas.microsoft.com/office/drawing/2014/main" id="{35008BA5-D0CA-C04B-986F-6B406B65B96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4167" t="18889" r="6667"/>
          <a:stretch/>
        </p:blipFill>
        <p:spPr bwMode="auto">
          <a:xfrm>
            <a:off x="5513540" y="2038349"/>
            <a:ext cx="3630460" cy="4491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64263"/>
    </mc:Choice>
    <mc:Fallback xmlns="">
      <p:transition spd="slow" advTm="6426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C9928D-7980-4D43-BA9D-2D63E3681B20}"/>
              </a:ext>
            </a:extLst>
          </p:cNvPr>
          <p:cNvSpPr>
            <a:spLocks noGrp="1"/>
          </p:cNvSpPr>
          <p:nvPr>
            <p:ph type="title"/>
          </p:nvPr>
        </p:nvSpPr>
        <p:spPr>
          <a:xfrm>
            <a:off x="457200" y="4973933"/>
            <a:ext cx="8229600" cy="1143000"/>
          </a:xfrm>
        </p:spPr>
        <p:txBody>
          <a:bodyPr/>
          <a:lstStyle/>
          <a:p>
            <a:r>
              <a:rPr lang="sr-Latn-RS" sz="2400" dirty="0" err="1">
                <a:solidFill>
                  <a:schemeClr val="tx1"/>
                </a:solidFill>
              </a:rPr>
              <a:t>Each</a:t>
            </a:r>
            <a:r>
              <a:rPr lang="sr-Latn-RS" sz="2400" dirty="0">
                <a:solidFill>
                  <a:schemeClr val="tx1"/>
                </a:solidFill>
              </a:rPr>
              <a:t> </a:t>
            </a:r>
            <a:r>
              <a:rPr lang="sr-Latn-RS" sz="2400" dirty="0" err="1">
                <a:solidFill>
                  <a:schemeClr val="tx1"/>
                </a:solidFill>
              </a:rPr>
              <a:t>gamete</a:t>
            </a:r>
            <a:r>
              <a:rPr lang="sr-Latn-RS" sz="2400" dirty="0">
                <a:solidFill>
                  <a:schemeClr val="tx1"/>
                </a:solidFill>
              </a:rPr>
              <a:t> </a:t>
            </a:r>
            <a:r>
              <a:rPr lang="sr-Latn-RS" sz="2400" dirty="0" err="1">
                <a:solidFill>
                  <a:schemeClr val="tx1"/>
                </a:solidFill>
              </a:rPr>
              <a:t>must</a:t>
            </a:r>
            <a:r>
              <a:rPr lang="sr-Latn-RS" sz="2400" dirty="0">
                <a:solidFill>
                  <a:schemeClr val="tx1"/>
                </a:solidFill>
              </a:rPr>
              <a:t> </a:t>
            </a:r>
            <a:r>
              <a:rPr lang="sr-Latn-RS" sz="2400" dirty="0" err="1">
                <a:solidFill>
                  <a:schemeClr val="tx1"/>
                </a:solidFill>
              </a:rPr>
              <a:t>have</a:t>
            </a:r>
            <a:r>
              <a:rPr lang="sr-Latn-RS" sz="2400" dirty="0">
                <a:solidFill>
                  <a:schemeClr val="tx1"/>
                </a:solidFill>
              </a:rPr>
              <a:t> one </a:t>
            </a:r>
            <a:r>
              <a:rPr lang="sr-Latn-RS" sz="2400" dirty="0" err="1">
                <a:solidFill>
                  <a:schemeClr val="tx1"/>
                </a:solidFill>
              </a:rPr>
              <a:t>copy</a:t>
            </a:r>
            <a:r>
              <a:rPr lang="sr-Latn-RS" sz="2400" dirty="0">
                <a:solidFill>
                  <a:schemeClr val="tx1"/>
                </a:solidFill>
              </a:rPr>
              <a:t> </a:t>
            </a:r>
            <a:r>
              <a:rPr lang="sr-Latn-RS" sz="2400" dirty="0" err="1">
                <a:solidFill>
                  <a:schemeClr val="tx1"/>
                </a:solidFill>
              </a:rPr>
              <a:t>of</a:t>
            </a:r>
            <a:r>
              <a:rPr lang="sr-Latn-RS" sz="2400" dirty="0">
                <a:solidFill>
                  <a:schemeClr val="tx1"/>
                </a:solidFill>
              </a:rPr>
              <a:t> </a:t>
            </a:r>
            <a:r>
              <a:rPr lang="sr-Latn-RS" sz="2400" dirty="0" err="1">
                <a:solidFill>
                  <a:schemeClr val="tx1"/>
                </a:solidFill>
              </a:rPr>
              <a:t>each</a:t>
            </a:r>
            <a:r>
              <a:rPr lang="sr-Latn-RS" sz="2400" dirty="0">
                <a:solidFill>
                  <a:schemeClr val="tx1"/>
                </a:solidFill>
              </a:rPr>
              <a:t> gene!</a:t>
            </a:r>
            <a:br>
              <a:rPr lang="sr-Latn-RS" sz="2400" dirty="0">
                <a:solidFill>
                  <a:schemeClr val="tx1"/>
                </a:solidFill>
              </a:rPr>
            </a:br>
            <a:br>
              <a:rPr lang="sr-Latn-RS" sz="2400" dirty="0">
                <a:solidFill>
                  <a:schemeClr val="tx1"/>
                </a:solidFill>
              </a:rPr>
            </a:br>
            <a:r>
              <a:rPr lang="sr-Latn-RS" sz="2400" dirty="0" err="1">
                <a:solidFill>
                  <a:schemeClr val="tx1"/>
                </a:solidFill>
              </a:rPr>
              <a:t>The</a:t>
            </a:r>
            <a:r>
              <a:rPr lang="sr-Latn-RS" sz="2400" dirty="0">
                <a:solidFill>
                  <a:schemeClr val="tx1"/>
                </a:solidFill>
              </a:rPr>
              <a:t> </a:t>
            </a:r>
            <a:r>
              <a:rPr lang="sr-Latn-RS" sz="2400" dirty="0" err="1">
                <a:solidFill>
                  <a:schemeClr val="tx1"/>
                </a:solidFill>
              </a:rPr>
              <a:t>number</a:t>
            </a:r>
            <a:r>
              <a:rPr lang="sr-Latn-RS" sz="2400" dirty="0">
                <a:solidFill>
                  <a:schemeClr val="tx1"/>
                </a:solidFill>
              </a:rPr>
              <a:t> </a:t>
            </a:r>
            <a:r>
              <a:rPr lang="sr-Latn-RS" sz="2400" dirty="0" err="1">
                <a:solidFill>
                  <a:schemeClr val="tx1"/>
                </a:solidFill>
              </a:rPr>
              <a:t>of</a:t>
            </a:r>
            <a:r>
              <a:rPr lang="sr-Latn-RS" sz="2400" dirty="0">
                <a:solidFill>
                  <a:schemeClr val="tx1"/>
                </a:solidFill>
              </a:rPr>
              <a:t> </a:t>
            </a:r>
            <a:r>
              <a:rPr lang="sr-Latn-RS" sz="2400" dirty="0" err="1">
                <a:solidFill>
                  <a:schemeClr val="tx1"/>
                </a:solidFill>
              </a:rPr>
              <a:t>gametes</a:t>
            </a:r>
            <a:r>
              <a:rPr lang="sr-Latn-RS" sz="2400" dirty="0">
                <a:solidFill>
                  <a:schemeClr val="tx1"/>
                </a:solidFill>
              </a:rPr>
              <a:t> is </a:t>
            </a:r>
            <a:r>
              <a:rPr lang="sr-Latn-RS" sz="2400" dirty="0" err="1">
                <a:solidFill>
                  <a:schemeClr val="tx1"/>
                </a:solidFill>
              </a:rPr>
              <a:t>calculated</a:t>
            </a:r>
            <a:r>
              <a:rPr lang="sr-Latn-RS" sz="2400" dirty="0">
                <a:solidFill>
                  <a:schemeClr val="tx1"/>
                </a:solidFill>
              </a:rPr>
              <a:t> </a:t>
            </a:r>
            <a:r>
              <a:rPr lang="sr-Latn-RS" sz="2400" dirty="0" err="1">
                <a:solidFill>
                  <a:schemeClr val="tx1"/>
                </a:solidFill>
              </a:rPr>
              <a:t>using</a:t>
            </a:r>
            <a:r>
              <a:rPr lang="sr-Latn-RS" sz="2400" dirty="0">
                <a:solidFill>
                  <a:schemeClr val="tx1"/>
                </a:solidFill>
              </a:rPr>
              <a:t> </a:t>
            </a:r>
            <a:r>
              <a:rPr lang="sr-Latn-RS" sz="2400" dirty="0" err="1">
                <a:solidFill>
                  <a:schemeClr val="tx1"/>
                </a:solidFill>
              </a:rPr>
              <a:t>the</a:t>
            </a:r>
            <a:r>
              <a:rPr lang="sr-Latn-RS" sz="2400" dirty="0">
                <a:solidFill>
                  <a:schemeClr val="tx1"/>
                </a:solidFill>
              </a:rPr>
              <a:t> </a:t>
            </a:r>
            <a:r>
              <a:rPr lang="sr-Latn-RS" sz="2400" b="1" dirty="0">
                <a:solidFill>
                  <a:schemeClr val="tx1"/>
                </a:solidFill>
              </a:rPr>
              <a:t>formula 2</a:t>
            </a:r>
            <a:r>
              <a:rPr lang="sr-Latn-RS" sz="2400" b="1" baseline="30000" dirty="0">
                <a:solidFill>
                  <a:schemeClr val="tx1"/>
                </a:solidFill>
              </a:rPr>
              <a:t>n</a:t>
            </a:r>
            <a:br>
              <a:rPr lang="sr-Latn-RS" sz="2400" dirty="0">
                <a:solidFill>
                  <a:schemeClr val="tx1"/>
                </a:solidFill>
              </a:rPr>
            </a:br>
            <a:r>
              <a:rPr lang="sr-Latn-RS" sz="2400" dirty="0">
                <a:solidFill>
                  <a:schemeClr val="tx1"/>
                </a:solidFill>
              </a:rPr>
              <a:t>(</a:t>
            </a:r>
            <a:r>
              <a:rPr lang="sr-Latn-RS" sz="2400" b="1" dirty="0" err="1">
                <a:solidFill>
                  <a:schemeClr val="tx1"/>
                </a:solidFill>
              </a:rPr>
              <a:t>n</a:t>
            </a:r>
            <a:r>
              <a:rPr lang="sr-Latn-RS" sz="2400" b="1" dirty="0">
                <a:solidFill>
                  <a:schemeClr val="tx1"/>
                </a:solidFill>
              </a:rPr>
              <a:t> is </a:t>
            </a:r>
            <a:r>
              <a:rPr lang="sr-Latn-RS" sz="2400" b="1" dirty="0" err="1">
                <a:solidFill>
                  <a:schemeClr val="tx1"/>
                </a:solidFill>
              </a:rPr>
              <a:t>the</a:t>
            </a:r>
            <a:r>
              <a:rPr lang="sr-Latn-RS" sz="2400" b="1" dirty="0">
                <a:solidFill>
                  <a:schemeClr val="tx1"/>
                </a:solidFill>
              </a:rPr>
              <a:t> </a:t>
            </a:r>
            <a:r>
              <a:rPr lang="sr-Latn-RS" sz="2400" b="1" dirty="0" err="1">
                <a:solidFill>
                  <a:schemeClr val="tx1"/>
                </a:solidFill>
              </a:rPr>
              <a:t>number</a:t>
            </a:r>
            <a:r>
              <a:rPr lang="sr-Latn-RS" sz="2400" b="1" dirty="0">
                <a:solidFill>
                  <a:schemeClr val="tx1"/>
                </a:solidFill>
              </a:rPr>
              <a:t> </a:t>
            </a:r>
            <a:r>
              <a:rPr lang="sr-Latn-RS" sz="2400" b="1" dirty="0" err="1">
                <a:solidFill>
                  <a:schemeClr val="tx1"/>
                </a:solidFill>
              </a:rPr>
              <a:t>of</a:t>
            </a:r>
            <a:r>
              <a:rPr lang="sr-Latn-RS" sz="2400" b="1" dirty="0">
                <a:solidFill>
                  <a:schemeClr val="tx1"/>
                </a:solidFill>
              </a:rPr>
              <a:t> </a:t>
            </a:r>
            <a:r>
              <a:rPr lang="sr-Latn-RS" sz="2400" b="1" dirty="0" err="1">
                <a:solidFill>
                  <a:schemeClr val="tx1"/>
                </a:solidFill>
              </a:rPr>
              <a:t>heterozygous</a:t>
            </a:r>
            <a:r>
              <a:rPr lang="sr-Latn-RS" sz="2400" b="1" dirty="0">
                <a:solidFill>
                  <a:schemeClr val="tx1"/>
                </a:solidFill>
              </a:rPr>
              <a:t> </a:t>
            </a:r>
            <a:r>
              <a:rPr lang="sr-Latn-RS" sz="2400" b="1" dirty="0" err="1">
                <a:solidFill>
                  <a:schemeClr val="tx1"/>
                </a:solidFill>
              </a:rPr>
              <a:t>combinations</a:t>
            </a:r>
            <a:r>
              <a:rPr lang="sr-Latn-RS" sz="2400" b="1" dirty="0">
                <a:solidFill>
                  <a:schemeClr val="tx1"/>
                </a:solidFill>
              </a:rPr>
              <a:t> </a:t>
            </a:r>
            <a:r>
              <a:rPr lang="sr-Latn-RS" sz="2400" b="1" dirty="0" err="1">
                <a:solidFill>
                  <a:schemeClr val="tx1"/>
                </a:solidFill>
              </a:rPr>
              <a:t>of</a:t>
            </a:r>
            <a:r>
              <a:rPr lang="sr-Latn-RS" sz="2400" b="1" dirty="0">
                <a:solidFill>
                  <a:schemeClr val="tx1"/>
                </a:solidFill>
              </a:rPr>
              <a:t> gene </a:t>
            </a:r>
            <a:r>
              <a:rPr lang="sr-Latn-RS" sz="2400" b="1" dirty="0" err="1">
                <a:solidFill>
                  <a:schemeClr val="tx1"/>
                </a:solidFill>
              </a:rPr>
              <a:t>alleles</a:t>
            </a:r>
            <a:r>
              <a:rPr lang="sr-Latn-RS" sz="2400" dirty="0">
                <a:solidFill>
                  <a:schemeClr val="tx1"/>
                </a:solidFill>
              </a:rPr>
              <a:t>) </a:t>
            </a:r>
            <a:br>
              <a:rPr lang="sr-Latn-RS" sz="2400" dirty="0">
                <a:solidFill>
                  <a:schemeClr val="tx1"/>
                </a:solidFill>
              </a:rPr>
            </a:br>
            <a:r>
              <a:rPr lang="sr-Latn-RS" sz="2400" dirty="0">
                <a:solidFill>
                  <a:schemeClr val="tx1"/>
                </a:solidFill>
              </a:rPr>
              <a:t>2</a:t>
            </a:r>
            <a:r>
              <a:rPr lang="sr-Latn-RS" sz="2400" baseline="30000" dirty="0">
                <a:solidFill>
                  <a:schemeClr val="tx1"/>
                </a:solidFill>
              </a:rPr>
              <a:t>3</a:t>
            </a:r>
            <a:r>
              <a:rPr lang="sr-Latn-RS" sz="2400" dirty="0">
                <a:solidFill>
                  <a:schemeClr val="tx1"/>
                </a:solidFill>
              </a:rPr>
              <a:t> = 8</a:t>
            </a:r>
          </a:p>
        </p:txBody>
      </p:sp>
      <p:pic>
        <p:nvPicPr>
          <p:cNvPr id="4" name="Picture 4" descr="03_09">
            <a:extLst>
              <a:ext uri="{FF2B5EF4-FFF2-40B4-BE49-F238E27FC236}">
                <a16:creationId xmlns:a16="http://schemas.microsoft.com/office/drawing/2014/main" id="{BFDB00EC-56AC-4E44-8A13-8B07DF54DF5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48888" b="3407"/>
          <a:stretch>
            <a:fillRect/>
          </a:stretch>
        </p:blipFill>
        <p:spPr>
          <a:xfrm>
            <a:off x="1752600" y="1828800"/>
            <a:ext cx="5003038" cy="2366125"/>
          </a:xfrm>
          <a:noFill/>
        </p:spPr>
      </p:pic>
      <p:sp>
        <p:nvSpPr>
          <p:cNvPr id="6" name="Rectangle 2">
            <a:extLst>
              <a:ext uri="{FF2B5EF4-FFF2-40B4-BE49-F238E27FC236}">
                <a16:creationId xmlns:a16="http://schemas.microsoft.com/office/drawing/2014/main" id="{17BC5820-8F35-654D-AD8E-562D24E33BAD}"/>
              </a:ext>
            </a:extLst>
          </p:cNvPr>
          <p:cNvSpPr txBox="1">
            <a:spLocks noChangeArrowheads="1"/>
          </p:cNvSpPr>
          <p:nvPr/>
        </p:nvSpPr>
        <p:spPr bwMode="auto">
          <a:xfrm>
            <a:off x="457200" y="704850"/>
            <a:ext cx="82296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a:lstStyle>
          <a:p>
            <a:pPr algn="ctr" eaLnBrk="1" hangingPunct="1"/>
            <a:r>
              <a:rPr lang="en-US" altLang="en-US" sz="3200" b="1" dirty="0">
                <a:solidFill>
                  <a:schemeClr val="tx1"/>
                </a:solidFill>
                <a:latin typeface="Arial" panose="020B0604020202020204" pitchFamily="34" charset="0"/>
                <a:cs typeface="Arial" panose="020B0604020202020204" pitchFamily="34" charset="0"/>
              </a:rPr>
              <a:t>How to make </a:t>
            </a:r>
            <a:r>
              <a:rPr lang="en-US" altLang="en-US" sz="3200" b="1" dirty="0" err="1">
                <a:solidFill>
                  <a:schemeClr val="tx1"/>
                </a:solidFill>
                <a:latin typeface="Arial" panose="020B0604020202020204" pitchFamily="34" charset="0"/>
                <a:cs typeface="Arial" panose="020B0604020202020204" pitchFamily="34" charset="0"/>
              </a:rPr>
              <a:t>gamets</a:t>
            </a:r>
            <a:r>
              <a:rPr lang="en-US" altLang="en-US" sz="3200" b="1" dirty="0">
                <a:solidFill>
                  <a:schemeClr val="tx1"/>
                </a:solidFill>
                <a:latin typeface="Arial" panose="020B0604020202020204" pitchFamily="34" charset="0"/>
                <a:cs typeface="Arial" panose="020B0604020202020204" pitchFamily="34" charset="0"/>
              </a:rPr>
              <a:t> in trihybrid cross?</a:t>
            </a:r>
          </a:p>
        </p:txBody>
      </p:sp>
    </p:spTree>
    <p:extLst>
      <p:ext uri="{BB962C8B-B14F-4D97-AF65-F5344CB8AC3E}">
        <p14:creationId xmlns:p14="http://schemas.microsoft.com/office/powerpoint/2010/main" val="19242087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1448</TotalTime>
  <Words>2040</Words>
  <Application>Microsoft Macintosh PowerPoint</Application>
  <PresentationFormat>On-screen Show (4:3)</PresentationFormat>
  <Paragraphs>289</Paragraphs>
  <Slides>57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57</vt:i4>
      </vt:variant>
    </vt:vector>
  </HeadingPairs>
  <TitlesOfParts>
    <vt:vector size="65" baseType="lpstr">
      <vt:lpstr>Arial</vt:lpstr>
      <vt:lpstr>Arial</vt:lpstr>
      <vt:lpstr>Calibri</vt:lpstr>
      <vt:lpstr>Constantia</vt:lpstr>
      <vt:lpstr>Times New Roman</vt:lpstr>
      <vt:lpstr>Wingdings</vt:lpstr>
      <vt:lpstr>Wingdings 2</vt:lpstr>
      <vt:lpstr>Flow</vt:lpstr>
      <vt:lpstr>PowerPoint Presentation</vt:lpstr>
      <vt:lpstr>Monohybrid, dihybrid and trihybrid crosses</vt:lpstr>
      <vt:lpstr>Monohybrid cross</vt:lpstr>
      <vt:lpstr>Dihybrid cross</vt:lpstr>
      <vt:lpstr>F1   AaBb  x AaBb </vt:lpstr>
      <vt:lpstr>PowerPoint Presentation</vt:lpstr>
      <vt:lpstr>Backcrossing</vt:lpstr>
      <vt:lpstr>Polyhybrid cross</vt:lpstr>
      <vt:lpstr>Each gamete must have one copy of each gene!  The number of gametes is calculated using the formula 2n (n is the number of heterozygous combinations of gene alleles)  23 = 8</vt:lpstr>
      <vt:lpstr>Punnett square trihybrid cross (64 boxes)</vt:lpstr>
      <vt:lpstr>PowerPoint Presentation</vt:lpstr>
      <vt:lpstr>Types of inheritance</vt:lpstr>
      <vt:lpstr>PowerPoint Presentation</vt:lpstr>
      <vt:lpstr>Monogenic inheritance modes</vt:lpstr>
      <vt:lpstr>Interactions of allelic genes</vt:lpstr>
      <vt:lpstr>PowerPoint Presentation</vt:lpstr>
      <vt:lpstr>A number of normal and pathological traits are inherited in an autosomal dominant manner:</vt:lpstr>
      <vt:lpstr>PowerPoint Presentation</vt:lpstr>
      <vt:lpstr>PowerPoint Presentation</vt:lpstr>
      <vt:lpstr>Brachydactyly, polydactyly, clinodactyly</vt:lpstr>
      <vt:lpstr>PowerPoint Presentation</vt:lpstr>
      <vt:lpstr>Achondroplasia</vt:lpstr>
      <vt:lpstr>Familiar hypercholesterolemia</vt:lpstr>
      <vt:lpstr>Penetrability and expressiveness</vt:lpstr>
      <vt:lpstr>PowerPoint Presentation</vt:lpstr>
      <vt:lpstr>2. Autosomal recessive inheritance (AR)</vt:lpstr>
      <vt:lpstr>A number of normal and pathological conditions are inherited in an autosomal recessive manner:</vt:lpstr>
      <vt:lpstr>PowerPoint Presentation</vt:lpstr>
      <vt:lpstr>Phenylalanine methabolic pathway disorders</vt:lpstr>
      <vt:lpstr>Metabolic disorders</vt:lpstr>
      <vt:lpstr>Albinism</vt:lpstr>
      <vt:lpstr>3. Sex-linked inheritance</vt:lpstr>
      <vt:lpstr>PowerPoint Presentation</vt:lpstr>
      <vt:lpstr>PowerPoint Presentation</vt:lpstr>
      <vt:lpstr>PowerPoint Presentation</vt:lpstr>
      <vt:lpstr>Б) X-linked recessive inheritance</vt:lpstr>
      <vt:lpstr>PowerPoint Presentation</vt:lpstr>
      <vt:lpstr>Duchenne muscular dystrophy</vt:lpstr>
      <vt:lpstr>Y linkage- holandric inheritance</vt:lpstr>
      <vt:lpstr>4. Sex influenced traits</vt:lpstr>
      <vt:lpstr>PowerPoint Presentation</vt:lpstr>
      <vt:lpstr>1. Polygenic inheritance</vt:lpstr>
      <vt:lpstr>B) Additive model of polygenic inheritance</vt:lpstr>
      <vt:lpstr>PowerPoint Presentation</vt:lpstr>
      <vt:lpstr>Multifactorial inheritance</vt:lpstr>
      <vt:lpstr>Empiric risk</vt:lpstr>
      <vt:lpstr>2. Pleiotropy</vt:lpstr>
      <vt:lpstr>PowerPoint Presentation</vt:lpstr>
      <vt:lpstr>3. Linked genes- linked inheritance</vt:lpstr>
      <vt:lpstr>Nail-patella syndrome</vt:lpstr>
      <vt:lpstr>Nail patella sy</vt:lpstr>
      <vt:lpstr>PowerPoint Presentation</vt:lpstr>
      <vt:lpstr>In human genetics, the use of classical methods is not possible: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Tipovi nasleđivanja</dc:title>
  <dc:creator>Olivera</dc:creator>
  <cp:lastModifiedBy>Microsoft Office User</cp:lastModifiedBy>
  <cp:revision>175</cp:revision>
  <dcterms:created xsi:type="dcterms:W3CDTF">2005-11-09T09:17:16Z</dcterms:created>
  <dcterms:modified xsi:type="dcterms:W3CDTF">2025-02-05T10:46:03Z</dcterms:modified>
</cp:coreProperties>
</file>